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6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7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83" r:id="rId5"/>
    <p:sldMasterId id="2147483710" r:id="rId6"/>
    <p:sldMasterId id="2147483734" r:id="rId7"/>
    <p:sldMasterId id="2147483757" r:id="rId8"/>
    <p:sldMasterId id="2147483781" r:id="rId9"/>
    <p:sldMasterId id="2147483801" r:id="rId10"/>
    <p:sldMasterId id="2147483824" r:id="rId11"/>
  </p:sldMasterIdLst>
  <p:notesMasterIdLst>
    <p:notesMasterId r:id="rId17"/>
  </p:notesMasterIdLst>
  <p:sldIdLst>
    <p:sldId id="257" r:id="rId12"/>
    <p:sldId id="318" r:id="rId13"/>
    <p:sldId id="2147374700" r:id="rId14"/>
    <p:sldId id="319" r:id="rId15"/>
    <p:sldId id="32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C2E62-0AF5-3336-E462-520CA9F5299A}" v="1" dt="2025-09-05T08:55:12.6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59" autoAdjust="0"/>
    <p:restoredTop sz="94660"/>
  </p:normalViewPr>
  <p:slideViewPr>
    <p:cSldViewPr snapToGrid="0">
      <p:cViewPr varScale="1">
        <p:scale>
          <a:sx n="92" d="100"/>
          <a:sy n="92" d="100"/>
        </p:scale>
        <p:origin x="3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665ECB7D-8D8C-6AC2-13D0-34881C0A86DB}"/>
    <pc:docChg chg="modSld">
      <pc:chgData name="DAS-NEVES Kelly" userId="S::kelly.das-neves@docaposte.fr::a91a96d4-370a-45e2-a351-cd2b7941614f" providerId="AD" clId="Web-{665ECB7D-8D8C-6AC2-13D0-34881C0A86DB}" dt="2025-05-22T12:40:01.741" v="12"/>
      <pc:docMkLst>
        <pc:docMk/>
      </pc:docMkLst>
      <pc:sldChg chg="modSp">
        <pc:chgData name="DAS-NEVES Kelly" userId="S::kelly.das-neves@docaposte.fr::a91a96d4-370a-45e2-a351-cd2b7941614f" providerId="AD" clId="Web-{665ECB7D-8D8C-6AC2-13D0-34881C0A86DB}" dt="2025-05-22T12:39:36.803" v="3" actId="20577"/>
        <pc:sldMkLst>
          <pc:docMk/>
          <pc:sldMk cId="2374291147" sldId="318"/>
        </pc:sldMkLst>
      </pc:sldChg>
      <pc:sldChg chg="modSp">
        <pc:chgData name="DAS-NEVES Kelly" userId="S::kelly.das-neves@docaposte.fr::a91a96d4-370a-45e2-a351-cd2b7941614f" providerId="AD" clId="Web-{665ECB7D-8D8C-6AC2-13D0-34881C0A86DB}" dt="2025-05-22T12:39:53.600" v="8" actId="20577"/>
        <pc:sldMkLst>
          <pc:docMk/>
          <pc:sldMk cId="39508781" sldId="319"/>
        </pc:sldMkLst>
      </pc:sldChg>
      <pc:sldChg chg="modSp">
        <pc:chgData name="DAS-NEVES Kelly" userId="S::kelly.das-neves@docaposte.fr::a91a96d4-370a-45e2-a351-cd2b7941614f" providerId="AD" clId="Web-{665ECB7D-8D8C-6AC2-13D0-34881C0A86DB}" dt="2025-05-22T12:40:01.741" v="12"/>
        <pc:sldMkLst>
          <pc:docMk/>
          <pc:sldMk cId="1664030087" sldId="320"/>
        </pc:sldMkLst>
      </pc:sldChg>
    </pc:docChg>
  </pc:docChgLst>
  <pc:docChgLst>
    <pc:chgData name="DAS-NEVES Kelly" userId="S::kelly.das-neves@docaposte.fr::a91a96d4-370a-45e2-a351-cd2b7941614f" providerId="AD" clId="Web-{11CC2E62-0AF5-3336-E462-520CA9F5299A}"/>
    <pc:docChg chg="delSld">
      <pc:chgData name="DAS-NEVES Kelly" userId="S::kelly.das-neves@docaposte.fr::a91a96d4-370a-45e2-a351-cd2b7941614f" providerId="AD" clId="Web-{11CC2E62-0AF5-3336-E462-520CA9F5299A}" dt="2025-09-05T08:55:12.610" v="0"/>
      <pc:docMkLst>
        <pc:docMk/>
      </pc:docMkLst>
      <pc:sldChg chg="del">
        <pc:chgData name="DAS-NEVES Kelly" userId="S::kelly.das-neves@docaposte.fr::a91a96d4-370a-45e2-a351-cd2b7941614f" providerId="AD" clId="Web-{11CC2E62-0AF5-3336-E462-520CA9F5299A}" dt="2025-09-05T08:55:12.610" v="0"/>
        <pc:sldMkLst>
          <pc:docMk/>
          <pc:sldMk cId="2705667254" sldId="2147374701"/>
        </pc:sldMkLst>
      </pc:sldChg>
    </pc:docChg>
  </pc:docChgLst>
  <pc:docChgLst>
    <pc:chgData name="DAS-NEVES Kelly" userId="S::kelly.das-neves@docaposte.fr::a91a96d4-370a-45e2-a351-cd2b7941614f" providerId="AD" clId="Web-{9D2AAD71-CFA2-84CC-9DDF-B74FB25664EC}"/>
    <pc:docChg chg="modSld">
      <pc:chgData name="DAS-NEVES Kelly" userId="S::kelly.das-neves@docaposte.fr::a91a96d4-370a-45e2-a351-cd2b7941614f" providerId="AD" clId="Web-{9D2AAD71-CFA2-84CC-9DDF-B74FB25664EC}" dt="2025-05-14T09:09:57.039" v="4" actId="20577"/>
      <pc:docMkLst>
        <pc:docMk/>
      </pc:docMkLst>
      <pc:sldChg chg="modSp">
        <pc:chgData name="DAS-NEVES Kelly" userId="S::kelly.das-neves@docaposte.fr::a91a96d4-370a-45e2-a351-cd2b7941614f" providerId="AD" clId="Web-{9D2AAD71-CFA2-84CC-9DDF-B74FB25664EC}" dt="2025-05-14T09:09:57.039" v="4" actId="20577"/>
        <pc:sldMkLst>
          <pc:docMk/>
          <pc:sldMk cId="1377633356" sldId="257"/>
        </pc:sldMkLst>
      </pc:sldChg>
    </pc:docChg>
  </pc:docChgLst>
  <pc:docChgLst>
    <pc:chgData name="ARETE Elodie" userId="S::elodie.arete@docaposte.fr::ec9f1fbb-f223-4998-ab6b-38ac20db1c9b" providerId="AD" clId="Web-{E33F7022-1144-41A3-3999-53BB612CBD3A}"/>
    <pc:docChg chg="modSld">
      <pc:chgData name="ARETE Elodie" userId="S::elodie.arete@docaposte.fr::ec9f1fbb-f223-4998-ab6b-38ac20db1c9b" providerId="AD" clId="Web-{E33F7022-1144-41A3-3999-53BB612CBD3A}" dt="2025-04-30T14:28:00.188" v="4"/>
      <pc:docMkLst>
        <pc:docMk/>
      </pc:docMkLst>
      <pc:sldChg chg="modSp">
        <pc:chgData name="ARETE Elodie" userId="S::elodie.arete@docaposte.fr::ec9f1fbb-f223-4998-ab6b-38ac20db1c9b" providerId="AD" clId="Web-{E33F7022-1144-41A3-3999-53BB612CBD3A}" dt="2025-04-30T14:26:51.529" v="2"/>
        <pc:sldMkLst>
          <pc:docMk/>
          <pc:sldMk cId="39508781" sldId="319"/>
        </pc:sldMkLst>
      </pc:sldChg>
      <pc:sldChg chg="delSp modSp">
        <pc:chgData name="ARETE Elodie" userId="S::elodie.arete@docaposte.fr::ec9f1fbb-f223-4998-ab6b-38ac20db1c9b" providerId="AD" clId="Web-{E33F7022-1144-41A3-3999-53BB612CBD3A}" dt="2025-04-30T14:28:00.188" v="4"/>
        <pc:sldMkLst>
          <pc:docMk/>
          <pc:sldMk cId="1664030087" sldId="320"/>
        </pc:sldMkLst>
      </pc:sldChg>
    </pc:docChg>
  </pc:docChgLst>
  <pc:docChgLst>
    <pc:chgData name="ARETE Elodie" userId="S::elodie.arete@docaposte.fr::ec9f1fbb-f223-4998-ab6b-38ac20db1c9b" providerId="AD" clId="Web-{08AE9876-788C-95B2-27FB-B90527F545EF}"/>
    <pc:docChg chg="addSld delSld modSld">
      <pc:chgData name="ARETE Elodie" userId="S::elodie.arete@docaposte.fr::ec9f1fbb-f223-4998-ab6b-38ac20db1c9b" providerId="AD" clId="Web-{08AE9876-788C-95B2-27FB-B90527F545EF}" dt="2025-02-27T17:04:31.084" v="605" actId="14100"/>
      <pc:docMkLst>
        <pc:docMk/>
      </pc:docMkLst>
      <pc:sldChg chg="modSp del">
        <pc:chgData name="ARETE Elodie" userId="S::elodie.arete@docaposte.fr::ec9f1fbb-f223-4998-ab6b-38ac20db1c9b" providerId="AD" clId="Web-{08AE9876-788C-95B2-27FB-B90527F545EF}" dt="2025-02-27T16:10:06.738" v="9"/>
        <pc:sldMkLst>
          <pc:docMk/>
          <pc:sldMk cId="3784089036" sldId="256"/>
        </pc:sldMkLst>
      </pc:sldChg>
      <pc:sldChg chg="addSp modSp add">
        <pc:chgData name="ARETE Elodie" userId="S::elodie.arete@docaposte.fr::ec9f1fbb-f223-4998-ab6b-38ac20db1c9b" providerId="AD" clId="Web-{08AE9876-788C-95B2-27FB-B90527F545EF}" dt="2025-02-27T16:10:39.973" v="17" actId="1076"/>
        <pc:sldMkLst>
          <pc:docMk/>
          <pc:sldMk cId="1377633356" sldId="257"/>
        </pc:sldMkLst>
      </pc:sldChg>
      <pc:sldChg chg="addSp delSp modSp add">
        <pc:chgData name="ARETE Elodie" userId="S::elodie.arete@docaposte.fr::ec9f1fbb-f223-4998-ab6b-38ac20db1c9b" providerId="AD" clId="Web-{08AE9876-788C-95B2-27FB-B90527F545EF}" dt="2025-02-27T17:04:31.084" v="605" actId="14100"/>
        <pc:sldMkLst>
          <pc:docMk/>
          <pc:sldMk cId="2374291147" sldId="318"/>
        </pc:sldMkLst>
      </pc:sldChg>
      <pc:sldChg chg="addSp delSp modSp add">
        <pc:chgData name="ARETE Elodie" userId="S::elodie.arete@docaposte.fr::ec9f1fbb-f223-4998-ab6b-38ac20db1c9b" providerId="AD" clId="Web-{08AE9876-788C-95B2-27FB-B90527F545EF}" dt="2025-02-27T17:03:55.551" v="601" actId="1076"/>
        <pc:sldMkLst>
          <pc:docMk/>
          <pc:sldMk cId="39508781" sldId="319"/>
        </pc:sldMkLst>
      </pc:sldChg>
      <pc:sldChg chg="modSp add">
        <pc:chgData name="ARETE Elodie" userId="S::elodie.arete@docaposte.fr::ec9f1fbb-f223-4998-ab6b-38ac20db1c9b" providerId="AD" clId="Web-{08AE9876-788C-95B2-27FB-B90527F545EF}" dt="2025-02-27T16:31:09.743" v="227" actId="20577"/>
        <pc:sldMkLst>
          <pc:docMk/>
          <pc:sldMk cId="1664030087" sldId="320"/>
        </pc:sldMkLst>
      </pc:sldChg>
      <pc:sldChg chg="add">
        <pc:chgData name="ARETE Elodie" userId="S::elodie.arete@docaposte.fr::ec9f1fbb-f223-4998-ab6b-38ac20db1c9b" providerId="AD" clId="Web-{08AE9876-788C-95B2-27FB-B90527F545EF}" dt="2025-02-27T16:10:00.893" v="8"/>
        <pc:sldMkLst>
          <pc:docMk/>
          <pc:sldMk cId="2566976283" sldId="2147374699"/>
        </pc:sldMkLst>
      </pc:sldChg>
      <pc:sldChg chg="addSp delSp modSp add replId">
        <pc:chgData name="ARETE Elodie" userId="S::elodie.arete@docaposte.fr::ec9f1fbb-f223-4998-ab6b-38ac20db1c9b" providerId="AD" clId="Web-{08AE9876-788C-95B2-27FB-B90527F545EF}" dt="2025-02-27T16:25:03.155" v="155" actId="1076"/>
        <pc:sldMkLst>
          <pc:docMk/>
          <pc:sldMk cId="43788003" sldId="2147374700"/>
        </pc:sldMkLst>
      </pc:sldChg>
      <pc:sldChg chg="addSp delSp modSp add del replId">
        <pc:chgData name="ARETE Elodie" userId="S::elodie.arete@docaposte.fr::ec9f1fbb-f223-4998-ab6b-38ac20db1c9b" providerId="AD" clId="Web-{08AE9876-788C-95B2-27FB-B90527F545EF}" dt="2025-02-27T16:22:04.446" v="109"/>
        <pc:sldMkLst>
          <pc:docMk/>
          <pc:sldMk cId="3487465661" sldId="2147374701"/>
        </pc:sldMkLst>
      </pc:sldChg>
      <pc:sldMasterChg chg="addSldLayout">
        <pc:chgData name="ARETE Elodie" userId="S::elodie.arete@docaposte.fr::ec9f1fbb-f223-4998-ab6b-38ac20db1c9b" providerId="AD" clId="Web-{08AE9876-788C-95B2-27FB-B90527F545EF}" dt="2025-02-27T16:10:00.893" v="8"/>
        <pc:sldMasterMkLst>
          <pc:docMk/>
          <pc:sldMasterMk cId="3071127875" sldId="2147483648"/>
        </pc:sldMasterMkLst>
        <pc:sldLayoutChg chg="add">
          <pc:chgData name="ARETE Elodie" userId="S::elodie.arete@docaposte.fr::ec9f1fbb-f223-4998-ab6b-38ac20db1c9b" providerId="AD" clId="Web-{08AE9876-788C-95B2-27FB-B90527F545EF}" dt="2025-02-27T16:10:00.815" v="5"/>
          <pc:sldLayoutMkLst>
            <pc:docMk/>
            <pc:sldMasterMk cId="3071127875" sldId="2147483648"/>
            <pc:sldLayoutMk cId="2566639045" sldId="2147483660"/>
          </pc:sldLayoutMkLst>
        </pc:sldLayoutChg>
        <pc:sldLayoutChg chg="add">
          <pc:chgData name="ARETE Elodie" userId="S::elodie.arete@docaposte.fr::ec9f1fbb-f223-4998-ab6b-38ac20db1c9b" providerId="AD" clId="Web-{08AE9876-788C-95B2-27FB-B90527F545EF}" dt="2025-02-27T16:10:00.893" v="8"/>
          <pc:sldLayoutMkLst>
            <pc:docMk/>
            <pc:sldMasterMk cId="3071127875" sldId="2147483648"/>
            <pc:sldLayoutMk cId="635635733" sldId="2147483661"/>
          </pc:sldLayoutMkLst>
        </pc:sldLayoutChg>
      </pc:sldMasterChg>
    </pc:docChg>
  </pc:docChgLst>
  <pc:docChgLst>
    <pc:chgData name="ARETE Elodie" userId="S::elodie.arete@docaposte.fr::ec9f1fbb-f223-4998-ab6b-38ac20db1c9b" providerId="AD" clId="Web-{73C6A1B4-8E9A-D487-4B4E-7D3175668FEE}"/>
    <pc:docChg chg="modSld">
      <pc:chgData name="ARETE Elodie" userId="S::elodie.arete@docaposte.fr::ec9f1fbb-f223-4998-ab6b-38ac20db1c9b" providerId="AD" clId="Web-{73C6A1B4-8E9A-D487-4B4E-7D3175668FEE}" dt="2025-03-03T13:45:26.914" v="184" actId="20577"/>
      <pc:docMkLst>
        <pc:docMk/>
      </pc:docMkLst>
      <pc:sldChg chg="modSp">
        <pc:chgData name="ARETE Elodie" userId="S::elodie.arete@docaposte.fr::ec9f1fbb-f223-4998-ab6b-38ac20db1c9b" providerId="AD" clId="Web-{73C6A1B4-8E9A-D487-4B4E-7D3175668FEE}" dt="2025-03-03T13:45:26.914" v="184" actId="20577"/>
        <pc:sldMkLst>
          <pc:docMk/>
          <pc:sldMk cId="1377633356" sldId="257"/>
        </pc:sldMkLst>
      </pc:sldChg>
      <pc:sldChg chg="modSp">
        <pc:chgData name="ARETE Elodie" userId="S::elodie.arete@docaposte.fr::ec9f1fbb-f223-4998-ab6b-38ac20db1c9b" providerId="AD" clId="Web-{73C6A1B4-8E9A-D487-4B4E-7D3175668FEE}" dt="2025-02-28T13:03:49.118" v="125" actId="1076"/>
        <pc:sldMkLst>
          <pc:docMk/>
          <pc:sldMk cId="2374291147" sldId="318"/>
        </pc:sldMkLst>
      </pc:sldChg>
      <pc:sldChg chg="addSp delSp modSp">
        <pc:chgData name="ARETE Elodie" userId="S::elodie.arete@docaposte.fr::ec9f1fbb-f223-4998-ab6b-38ac20db1c9b" providerId="AD" clId="Web-{73C6A1B4-8E9A-D487-4B4E-7D3175668FEE}" dt="2025-02-28T13:08:17.704" v="181"/>
        <pc:sldMkLst>
          <pc:docMk/>
          <pc:sldMk cId="39508781" sldId="319"/>
        </pc:sldMkLst>
      </pc:sldChg>
      <pc:sldChg chg="addSp delSp modSp">
        <pc:chgData name="ARETE Elodie" userId="S::elodie.arete@docaposte.fr::ec9f1fbb-f223-4998-ab6b-38ac20db1c9b" providerId="AD" clId="Web-{73C6A1B4-8E9A-D487-4B4E-7D3175668FEE}" dt="2025-02-28T13:17:12.095" v="183" actId="1076"/>
        <pc:sldMkLst>
          <pc:docMk/>
          <pc:sldMk cId="1664030087" sldId="320"/>
        </pc:sldMkLst>
      </pc:sldChg>
      <pc:sldChg chg="modSp">
        <pc:chgData name="ARETE Elodie" userId="S::elodie.arete@docaposte.fr::ec9f1fbb-f223-4998-ab6b-38ac20db1c9b" providerId="AD" clId="Web-{73C6A1B4-8E9A-D487-4B4E-7D3175668FEE}" dt="2025-02-28T13:02:54.679" v="101" actId="1076"/>
        <pc:sldMkLst>
          <pc:docMk/>
          <pc:sldMk cId="43788003" sldId="2147374700"/>
        </pc:sldMkLst>
      </pc:sldChg>
    </pc:docChg>
  </pc:docChgLst>
  <pc:docChgLst>
    <pc:chgData name="ARETE Elodie" userId="S::elodie.arete@docaposte.fr::ec9f1fbb-f223-4998-ab6b-38ac20db1c9b" providerId="AD" clId="Web-{6DC8F73C-72AF-44BE-8AF5-068673C74532}"/>
    <pc:docChg chg="modSld">
      <pc:chgData name="ARETE Elodie" userId="S::elodie.arete@docaposte.fr::ec9f1fbb-f223-4998-ab6b-38ac20db1c9b" providerId="AD" clId="Web-{6DC8F73C-72AF-44BE-8AF5-068673C74532}" dt="2025-04-30T14:30:36.728" v="0"/>
      <pc:docMkLst>
        <pc:docMk/>
      </pc:docMkLst>
      <pc:sldChg chg="modSp">
        <pc:chgData name="ARETE Elodie" userId="S::elodie.arete@docaposte.fr::ec9f1fbb-f223-4998-ab6b-38ac20db1c9b" providerId="AD" clId="Web-{6DC8F73C-72AF-44BE-8AF5-068673C74532}" dt="2025-04-30T14:30:36.728" v="0"/>
        <pc:sldMkLst>
          <pc:docMk/>
          <pc:sldMk cId="1664030087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4587B-2A69-4DB7-935D-6133FAFC0DC7}" type="datetimeFigureOut"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9AE65B-3F88-4D5C-9694-AE1F98854742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88822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92C4-E300-C7BC-CBDF-DC29D3B94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1230B8C-2CDA-AD1E-160F-7ACBF78689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D617335-DF56-3DBF-D7FC-2C6EC114D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66F04E-06F9-286C-A840-97EBAA507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DD1567-C9A8-416C-B1CA-697D86DEF971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0031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1034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13470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8598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2699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6621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596442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992676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39671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015811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696570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8343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038869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038170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574863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42849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596838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52410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7863988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7758679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86563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225549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784282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62824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6845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078211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8454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3404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160140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398527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320256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075337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18345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50674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860934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0097805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971043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414551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215634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07556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5905390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76776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57047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03608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056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6281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799902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753108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61080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856138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90359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41685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160631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266447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65283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819956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64642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64410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68116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811849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672886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922133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97903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4432742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6143281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873626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85549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55825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</a:t>
              </a:r>
              <a:r>
                <a:rPr lang="fr-FR" sz="180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est une solution opérée par </a:t>
              </a:r>
              <a:r>
                <a:rPr lang="fr-FR" sz="180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5986672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170778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934859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702997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1419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384516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65811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05875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584635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787312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427026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1900367504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517521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995236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11904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06490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9351815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79CF3-ECCF-4B4D-91CE-C00648F7E987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39072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C2FC3-19C9-4EB3-8960-6E3F96EBECF2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161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934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449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2833667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910841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510519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160572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25661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4523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822792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43733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970470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40848878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343581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7618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82768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205443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84915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463210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28388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985811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625691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411499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594413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837244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75922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09588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1070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755573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3623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1250004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657947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42110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535478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01295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411091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601284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69897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486507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166243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21028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535097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369273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08510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824238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46642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48503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40590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55145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120629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394004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092493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300693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77148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160034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161421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30957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9420261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312240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81753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907934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78913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471730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16723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2297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615612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857461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961388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458976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8825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022217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51394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953628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03272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322175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586237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907551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550942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47916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09947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824721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5733598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677285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133768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6406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926737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0215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640541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81418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3.xml"/><Relationship Id="rId21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1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57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17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56.xml"/><Relationship Id="rId16" Type="http://schemas.openxmlformats.org/officeDocument/2006/relationships/slideLayout" Target="../slideLayouts/slideLayout170.xml"/><Relationship Id="rId20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64.xml"/><Relationship Id="rId19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237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693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316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9377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406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35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9047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  <p:sldLayoutId id="2147483819" r:id="rId18"/>
    <p:sldLayoutId id="2147483820" r:id="rId19"/>
    <p:sldLayoutId id="2147483821" r:id="rId20"/>
    <p:sldLayoutId id="2147483822" r:id="rId21"/>
    <p:sldLayoutId id="2147483823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3877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  <p:sldLayoutId id="2147483842" r:id="rId18"/>
    <p:sldLayoutId id="2147483843" r:id="rId19"/>
    <p:sldLayoutId id="214748384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2">
            <a:extLst>
              <a:ext uri="{FF2B5EF4-FFF2-40B4-BE49-F238E27FC236}">
                <a16:creationId xmlns:a16="http://schemas.microsoft.com/office/drawing/2014/main" id="{8C18EAE8-1D2C-0D0A-27F9-69E3CFBA75EF}"/>
              </a:ext>
            </a:extLst>
          </p:cNvPr>
          <p:cNvSpPr txBox="1"/>
          <p:nvPr/>
        </p:nvSpPr>
        <p:spPr>
          <a:xfrm>
            <a:off x="415637" y="6413720"/>
            <a:ext cx="3408218" cy="300355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690245">
              <a:spcBef>
                <a:spcPts val="100"/>
              </a:spcBef>
            </a:pP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TUTORIEL</a:t>
            </a:r>
            <a:r>
              <a:rPr sz="1800" b="1" spc="-5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–</a:t>
            </a:r>
            <a:r>
              <a:rPr lang="fr-FR" b="1" dirty="0">
                <a:solidFill>
                  <a:srgbClr val="0000FF"/>
                </a:solidFill>
                <a:latin typeface="Calibri"/>
                <a:cs typeface="Calibri"/>
              </a:rPr>
              <a:t> 2025</a:t>
            </a:r>
            <a:endParaRPr lang="fr-FR" sz="1800" b="1" dirty="0">
              <a:solidFill>
                <a:srgbClr val="0000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ct val="100000"/>
              </a:lnSpc>
              <a:spcBef>
                <a:spcPts val="95"/>
              </a:spcBef>
            </a:pPr>
            <a:endParaRPr lang="fr-FR" b="1" spc="130" dirty="0">
              <a:ea typeface="Calibri"/>
            </a:endParaRPr>
          </a:p>
        </p:txBody>
      </p:sp>
      <p:pic>
        <p:nvPicPr>
          <p:cNvPr id="16" name="Image 15" descr="Une image contenant cercle, clipart, symbole, Graphique&#10;&#10;Le contenu généré par l’IA peut être incorrect.">
            <a:extLst>
              <a:ext uri="{FF2B5EF4-FFF2-40B4-BE49-F238E27FC236}">
                <a16:creationId xmlns:a16="http://schemas.microsoft.com/office/drawing/2014/main" id="{83B5CC50-60FD-DAAB-E3DE-A0C2E90FC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909" y="2001826"/>
            <a:ext cx="3622128" cy="3252952"/>
          </a:xfrm>
          <a:prstGeom prst="rect">
            <a:avLst/>
          </a:prstGeom>
        </p:spPr>
      </p:pic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4980432" y="3187950"/>
            <a:ext cx="5687568" cy="735415"/>
          </a:xfrm>
        </p:spPr>
        <p:txBody>
          <a:bodyPr/>
          <a:lstStyle/>
          <a:p>
            <a:pPr marL="12700">
              <a:spcBef>
                <a:spcPts val="130"/>
              </a:spcBef>
            </a:pPr>
            <a:r>
              <a:rPr lang="fr-FR" dirty="0"/>
              <a:t>Comment refuser la dématérialisation de mon bulletin de paie ?</a:t>
            </a:r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>
          <a:xfrm>
            <a:off x="4980432" y="3943715"/>
            <a:ext cx="5205984" cy="974282"/>
          </a:xfrm>
        </p:spPr>
        <p:txBody>
          <a:bodyPr/>
          <a:lstStyle/>
          <a:p>
            <a:r>
              <a:rPr lang="fr-FR" dirty="0"/>
              <a:t>Avec l’option « aide à la collecte de refus »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776333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6350"/>
            <a:ext cx="11380489" cy="1316038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Montserrat"/>
              </a:rPr>
              <a:t>Refusez la dématérialisation via un parcours dédié</a:t>
            </a:r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503DDC-DBC0-4DF5-1A64-5D91645C7C3A}"/>
              </a:ext>
            </a:extLst>
          </p:cNvPr>
          <p:cNvSpPr txBox="1"/>
          <p:nvPr/>
        </p:nvSpPr>
        <p:spPr>
          <a:xfrm>
            <a:off x="677036" y="1941060"/>
            <a:ext cx="5535944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Pour refuser la dématérialisation, suivez le</a:t>
            </a:r>
            <a:r>
              <a:rPr lang="fr-FR" sz="1400" dirty="0">
                <a:solidFill>
                  <a:schemeClr val="tx2"/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400" dirty="0">
                <a:solidFill>
                  <a:srgbClr val="0000FF"/>
                </a:solidFill>
                <a:latin typeface="Montserrat"/>
                <a:ea typeface="+mn-lt"/>
                <a:cs typeface="+mn-lt"/>
              </a:rPr>
              <a:t>lien en bas de l'e-mail d'invitation</a:t>
            </a:r>
            <a:r>
              <a:rPr lang="fr-FR" sz="1400" dirty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ou</a:t>
            </a:r>
            <a:r>
              <a:rPr lang="fr-FR" sz="1400" dirty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400" dirty="0">
                <a:solidFill>
                  <a:srgbClr val="0000FF"/>
                </a:solidFill>
                <a:latin typeface="Montserrat"/>
                <a:ea typeface="+mn-lt"/>
                <a:cs typeface="+mn-lt"/>
              </a:rPr>
              <a:t>rendez-vous sur l'URL dédiée</a:t>
            </a:r>
            <a:r>
              <a:rPr lang="fr-FR" sz="1400" dirty="0">
                <a:solidFill>
                  <a:schemeClr val="tx1">
                    <a:lumMod val="49000"/>
                    <a:lumOff val="51000"/>
                  </a:schemeClr>
                </a:solidFill>
                <a:latin typeface="Montserrat"/>
                <a:ea typeface="+mn-lt"/>
                <a:cs typeface="+mn-lt"/>
              </a:rPr>
              <a:t> 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+mn-lt"/>
                <a:cs typeface="+mn-lt"/>
              </a:rPr>
              <a:t>(communiquée par votre entreprise).</a:t>
            </a:r>
            <a:endParaRPr lang="fr-FR" sz="16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  <a:cs typeface="Calibri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A425095-856C-0444-5E7C-79F9FB9653BA}"/>
              </a:ext>
            </a:extLst>
          </p:cNvPr>
          <p:cNvGrpSpPr/>
          <p:nvPr/>
        </p:nvGrpSpPr>
        <p:grpSpPr>
          <a:xfrm>
            <a:off x="765661" y="2912711"/>
            <a:ext cx="5905458" cy="1079244"/>
            <a:chOff x="6341295" y="4703077"/>
            <a:chExt cx="5905458" cy="1079244"/>
          </a:xfrm>
        </p:grpSpPr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3853F4EB-3A5C-E8B7-EA36-4EAE5CCBA700}"/>
                </a:ext>
              </a:extLst>
            </p:cNvPr>
            <p:cNvSpPr/>
            <p:nvPr/>
          </p:nvSpPr>
          <p:spPr>
            <a:xfrm>
              <a:off x="6341295" y="4703077"/>
              <a:ext cx="5905458" cy="1079244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14" name="object 12">
              <a:extLst>
                <a:ext uri="{FF2B5EF4-FFF2-40B4-BE49-F238E27FC236}">
                  <a16:creationId xmlns:a16="http://schemas.microsoft.com/office/drawing/2014/main" id="{22F9779F-5301-A199-B90F-D0F7B0D86BBD}"/>
                </a:ext>
              </a:extLst>
            </p:cNvPr>
            <p:cNvSpPr txBox="1">
              <a:spLocks/>
            </p:cNvSpPr>
            <p:nvPr/>
          </p:nvSpPr>
          <p:spPr>
            <a:xfrm>
              <a:off x="7214843" y="4961357"/>
              <a:ext cx="4881915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Munissez-vous de vos identifiants (transmis par votre employeur) et suivez le parcours. </a:t>
              </a:r>
              <a:r>
                <a:rPr lang="fr-FR" sz="1200" b="0" dirty="0">
                  <a:solidFill>
                    <a:srgbClr val="205C96"/>
                  </a:solidFill>
                  <a:latin typeface="Montserrat"/>
                  <a:ea typeface="Calibri"/>
                </a:rPr>
                <a:t>Une étape va vous indiquer si vous avez des documents reçus à récupérer ou non. </a:t>
              </a:r>
              <a:endParaRPr lang="fr-FR" sz="2000">
                <a:solidFill>
                  <a:srgbClr val="205C96"/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A2283C77-AF6E-0E19-05B2-43936A1C7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87028" y="5009548"/>
              <a:ext cx="457200" cy="457200"/>
            </a:xfrm>
            <a:prstGeom prst="rect">
              <a:avLst/>
            </a:prstGeom>
          </p:spPr>
        </p:pic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C55AF3D9-10E0-6D3C-50E9-1E40DD0EA274}"/>
              </a:ext>
            </a:extLst>
          </p:cNvPr>
          <p:cNvGrpSpPr/>
          <p:nvPr/>
        </p:nvGrpSpPr>
        <p:grpSpPr>
          <a:xfrm>
            <a:off x="759613" y="4140377"/>
            <a:ext cx="5905458" cy="885721"/>
            <a:chOff x="6341295" y="4703077"/>
            <a:chExt cx="5905458" cy="885721"/>
          </a:xfrm>
        </p:grpSpPr>
        <p:sp>
          <p:nvSpPr>
            <p:cNvPr id="19" name="object 6">
              <a:extLst>
                <a:ext uri="{FF2B5EF4-FFF2-40B4-BE49-F238E27FC236}">
                  <a16:creationId xmlns:a16="http://schemas.microsoft.com/office/drawing/2014/main" id="{9FE33D19-0163-4BB0-4CE3-C0DB47C82CEF}"/>
                </a:ext>
              </a:extLst>
            </p:cNvPr>
            <p:cNvSpPr/>
            <p:nvPr/>
          </p:nvSpPr>
          <p:spPr>
            <a:xfrm>
              <a:off x="6341295" y="4703077"/>
              <a:ext cx="5905458" cy="885721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lang="fr-FR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20" name="object 12">
              <a:extLst>
                <a:ext uri="{FF2B5EF4-FFF2-40B4-BE49-F238E27FC236}">
                  <a16:creationId xmlns:a16="http://schemas.microsoft.com/office/drawing/2014/main" id="{801141DC-97C6-A50E-C40F-9A2527F5C809}"/>
                </a:ext>
              </a:extLst>
            </p:cNvPr>
            <p:cNvSpPr txBox="1">
              <a:spLocks/>
            </p:cNvSpPr>
            <p:nvPr/>
          </p:nvSpPr>
          <p:spPr>
            <a:xfrm>
              <a:off x="7209587" y="4950846"/>
              <a:ext cx="4671709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fr-FR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L'URL dédiée ressemble généralement à :</a:t>
              </a:r>
              <a:b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</a:br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https://adherer.digiposte.fr/nomdelentreprise </a:t>
              </a:r>
              <a:endPara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B350243E-FEFB-52B3-3CDA-640165C4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29361" y="4912786"/>
              <a:ext cx="457200" cy="457200"/>
            </a:xfrm>
            <a:prstGeom prst="rect">
              <a:avLst/>
            </a:prstGeom>
          </p:spPr>
        </p:pic>
      </p:grpSp>
      <p:pic>
        <p:nvPicPr>
          <p:cNvPr id="26" name="Image 25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558120C5-3BC4-890F-AAE7-C6A53E49CA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8333" y="940235"/>
            <a:ext cx="4556727" cy="5211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29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C7C82-1EE2-1077-963B-218B44AB6B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lipart, Graphiqu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074DF40-7BFB-7B46-CAC6-D86DFB2DA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117" y="1230271"/>
            <a:ext cx="2129838" cy="1897475"/>
          </a:xfrm>
          <a:prstGeom prst="rect">
            <a:avLst/>
          </a:prstGeom>
        </p:spPr>
      </p:pic>
      <p:pic>
        <p:nvPicPr>
          <p:cNvPr id="7" name="Image 6" descr="Une image contenant Graphique, cercle, clipart, symbole&#10;&#10;Le contenu généré par l’IA peut être incorrect.">
            <a:extLst>
              <a:ext uri="{FF2B5EF4-FFF2-40B4-BE49-F238E27FC236}">
                <a16:creationId xmlns:a16="http://schemas.microsoft.com/office/drawing/2014/main" id="{7C935D27-4C6F-28D5-A8DD-231D3F718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691" y="1232623"/>
            <a:ext cx="2129838" cy="1888067"/>
          </a:xfrm>
          <a:prstGeom prst="rect">
            <a:avLst/>
          </a:prstGeom>
        </p:spPr>
      </p:pic>
      <p:sp>
        <p:nvSpPr>
          <p:cNvPr id="5" name="Espace réservé du texte 4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07AC8D01-7ACB-F0FA-7A14-C52E746CEB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28600" y="-6350"/>
            <a:ext cx="11963400" cy="1316038"/>
          </a:xfrm>
        </p:spPr>
        <p:txBody>
          <a:bodyPr>
            <a:normAutofit/>
          </a:bodyPr>
          <a:lstStyle/>
          <a:p>
            <a:r>
              <a:rPr lang="fr-FR" sz="2800" dirty="0">
                <a:latin typeface="Montserrat"/>
              </a:rPr>
              <a:t>2 cas possibles pour refuser la dématérialisation</a:t>
            </a:r>
            <a:endParaRPr lang="fr-FR" sz="28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818F9C2-018E-9DBC-4239-8F2370A5AC7A}"/>
              </a:ext>
            </a:extLst>
          </p:cNvPr>
          <p:cNvSpPr/>
          <p:nvPr/>
        </p:nvSpPr>
        <p:spPr>
          <a:xfrm>
            <a:off x="787537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D194BD9C-3821-0BA4-ABFE-E588B90F80F5}"/>
              </a:ext>
            </a:extLst>
          </p:cNvPr>
          <p:cNvSpPr txBox="1"/>
          <p:nvPr/>
        </p:nvSpPr>
        <p:spPr>
          <a:xfrm>
            <a:off x="789252" y="3852108"/>
            <a:ext cx="493252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dirty="0">
                <a:latin typeface="Montserrat"/>
              </a:rPr>
              <a:t>Vous n'avez pas encore reçu de document dans </a:t>
            </a:r>
            <a:r>
              <a:rPr lang="fr-FR" sz="1600" dirty="0" err="1">
                <a:latin typeface="Montserrat"/>
              </a:rPr>
              <a:t>Digiposte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7F9408E-700C-B493-D2B1-032E0507D786}"/>
              </a:ext>
            </a:extLst>
          </p:cNvPr>
          <p:cNvSpPr txBox="1"/>
          <p:nvPr/>
        </p:nvSpPr>
        <p:spPr>
          <a:xfrm>
            <a:off x="6356400" y="3852108"/>
            <a:ext cx="49268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1600" dirty="0">
                <a:latin typeface="Montserrat"/>
              </a:rPr>
              <a:t>Vous avez déjà reçu un document</a:t>
            </a:r>
            <a:br>
              <a:rPr lang="fr-FR" sz="1600" dirty="0">
                <a:latin typeface="Montserrat"/>
              </a:rPr>
            </a:br>
            <a:r>
              <a:rPr lang="fr-FR" sz="1600" dirty="0">
                <a:latin typeface="Montserrat"/>
              </a:rPr>
              <a:t>dans </a:t>
            </a:r>
            <a:r>
              <a:rPr lang="fr-FR" sz="1600" dirty="0" err="1">
                <a:latin typeface="Montserrat"/>
              </a:rPr>
              <a:t>Digiposte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19670E70-5C33-6825-4E8F-AFEC9DC2AD2E}"/>
              </a:ext>
            </a:extLst>
          </p:cNvPr>
          <p:cNvSpPr/>
          <p:nvPr/>
        </p:nvSpPr>
        <p:spPr>
          <a:xfrm>
            <a:off x="6348999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#2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FFDBC0-A2DB-514C-B787-19622E0497C2}"/>
              </a:ext>
            </a:extLst>
          </p:cNvPr>
          <p:cNvGrpSpPr/>
          <p:nvPr/>
        </p:nvGrpSpPr>
        <p:grpSpPr>
          <a:xfrm>
            <a:off x="783851" y="4703077"/>
            <a:ext cx="4937839" cy="905012"/>
            <a:chOff x="783851" y="4703077"/>
            <a:chExt cx="4937839" cy="905012"/>
          </a:xfrm>
        </p:grpSpPr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FBE20377-0155-76AA-CAB6-36E4AEA25A1F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25" name="object 12">
              <a:extLst>
                <a:ext uri="{FF2B5EF4-FFF2-40B4-BE49-F238E27FC236}">
                  <a16:creationId xmlns:a16="http://schemas.microsoft.com/office/drawing/2014/main" id="{D6714264-CD33-1BFE-00C4-83ED6BFAD2DC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856601"/>
              <a:ext cx="4001409" cy="751488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Votre entreprise vous informe que votre prochain bulletin de paie sera déposé dans Digiposte (en général 1 mois avant ou au moment de l’embauche).</a:t>
              </a: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06FF2D9-B0B1-5AA8-FD09-81206C49A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A335C5E-9B91-0454-AE4D-9BCB9C40A66D}"/>
              </a:ext>
            </a:extLst>
          </p:cNvPr>
          <p:cNvGrpSpPr/>
          <p:nvPr/>
        </p:nvGrpSpPr>
        <p:grpSpPr>
          <a:xfrm>
            <a:off x="6341612" y="4703076"/>
            <a:ext cx="4937839" cy="861530"/>
            <a:chOff x="783851" y="4703077"/>
            <a:chExt cx="4937839" cy="861530"/>
          </a:xfrm>
        </p:grpSpPr>
        <p:sp>
          <p:nvSpPr>
            <p:cNvPr id="24" name="object 6">
              <a:extLst>
                <a:ext uri="{FF2B5EF4-FFF2-40B4-BE49-F238E27FC236}">
                  <a16:creationId xmlns:a16="http://schemas.microsoft.com/office/drawing/2014/main" id="{EF872996-BAED-AE11-2E85-D791F2B5AE9A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26" name="object 12">
              <a:extLst>
                <a:ext uri="{FF2B5EF4-FFF2-40B4-BE49-F238E27FC236}">
                  <a16:creationId xmlns:a16="http://schemas.microsoft.com/office/drawing/2014/main" id="{5BEB21A1-D487-7BF4-2BDC-36A61B9C5AC5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942853"/>
              <a:ext cx="4001409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r>
                <a:rPr lang="fr-FR" sz="11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Récupérez</a:t>
              </a:r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 vos documents puis refusez la réception de nouveaux documents. </a:t>
              </a:r>
              <a:endParaRPr lang="fr-FR" sz="20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BF32E13D-26EA-551F-2EEC-CF13D63F1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7880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9F05F39-C5BF-ADE6-9B9C-DC396D916B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06683" y="0"/>
            <a:ext cx="10685318" cy="1309688"/>
          </a:xfrm>
        </p:spPr>
        <p:txBody>
          <a:bodyPr>
            <a:normAutofit/>
          </a:bodyPr>
          <a:lstStyle/>
          <a:p>
            <a:r>
              <a:rPr lang="fr-FR" sz="2400" dirty="0">
                <a:latin typeface="Montserrat"/>
              </a:rPr>
              <a:t>Vous n'avez pas encore reçu de document dans </a:t>
            </a:r>
            <a:r>
              <a:rPr lang="fr-FR" sz="2400" dirty="0" err="1">
                <a:latin typeface="Montserrat"/>
              </a:rPr>
              <a:t>Digiposte</a:t>
            </a:r>
            <a:r>
              <a:rPr lang="fr-FR" sz="2400" dirty="0">
                <a:latin typeface="Montserrat"/>
              </a:rPr>
              <a:t> </a:t>
            </a:r>
            <a:endParaRPr lang="fr-FR" sz="2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09F85EC-0C88-C44C-EA7C-183A419E844F}"/>
              </a:ext>
            </a:extLst>
          </p:cNvPr>
          <p:cNvSpPr/>
          <p:nvPr/>
        </p:nvSpPr>
        <p:spPr>
          <a:xfrm>
            <a:off x="687689" y="320293"/>
            <a:ext cx="1211010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731447" y="1311589"/>
            <a:ext cx="5337175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Renseignez </a:t>
            </a:r>
            <a:r>
              <a:rPr lang="fr-FR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l'</a:t>
            </a:r>
            <a:r>
              <a:rPr lang="fr-FR" sz="1200" dirty="0">
                <a:latin typeface="Montserrat"/>
                <a:ea typeface="Calibri"/>
                <a:cs typeface="Calibri"/>
              </a:rPr>
              <a:t>URL</a:t>
            </a:r>
            <a:r>
              <a:rPr lang="fr-FR" sz="1400" dirty="0">
                <a:latin typeface="Montserrat"/>
                <a:ea typeface="Calibri"/>
                <a:cs typeface="Calibri"/>
              </a:rPr>
              <a:t> dédiée à votre entreprise</a:t>
            </a:r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 pour refuser la dématérialisation et suivez les étapes.</a:t>
            </a:r>
          </a:p>
          <a:p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Votre RH de proximité pourra vous communiquer l'URL. </a:t>
            </a:r>
            <a:endParaRPr lang="fr-FR" sz="1400" dirty="0">
              <a:solidFill>
                <a:schemeClr val="tx2">
                  <a:lumMod val="76000"/>
                  <a:lumOff val="24000"/>
                </a:schemeClr>
              </a:solidFill>
              <a:latin typeface="Montserra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40057A7-0AA2-71B8-A593-9AF55D0F707B}"/>
              </a:ext>
            </a:extLst>
          </p:cNvPr>
          <p:cNvSpPr txBox="1"/>
          <p:nvPr/>
        </p:nvSpPr>
        <p:spPr>
          <a:xfrm>
            <a:off x="728361" y="4963854"/>
            <a:ext cx="326663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606060"/>
                </a:solidFill>
                <a:latin typeface="Montserrat"/>
                <a:ea typeface="+mn-lt"/>
                <a:cs typeface="+mn-lt"/>
              </a:rPr>
              <a:t>Saisissez vos identifiants correspond au matricule et code EK (inscrit en haut à droite de votre bulletin de paie).</a:t>
            </a:r>
            <a:endParaRPr lang="fr-FR" sz="1600" dirty="0">
              <a:solidFill>
                <a:srgbClr val="606060"/>
              </a:solidFill>
              <a:latin typeface="Montserrat"/>
              <a:ea typeface="+mn-lt"/>
              <a:cs typeface="+mn-lt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358D0DA-9273-A0E3-BE1A-07BA051EC178}"/>
              </a:ext>
            </a:extLst>
          </p:cNvPr>
          <p:cNvSpPr txBox="1"/>
          <p:nvPr/>
        </p:nvSpPr>
        <p:spPr>
          <a:xfrm>
            <a:off x="4440727" y="4963853"/>
            <a:ext cx="326059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Expliquez-nous la raison de votre refus et confirmez votre refus.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0889212-6547-DFCD-A1FE-72D84643BF48}"/>
              </a:ext>
            </a:extLst>
          </p:cNvPr>
          <p:cNvSpPr txBox="1"/>
          <p:nvPr/>
        </p:nvSpPr>
        <p:spPr>
          <a:xfrm>
            <a:off x="8192050" y="4963851"/>
            <a:ext cx="326663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Un e-mail de confirmation vous sera envoyé quand votre refus sera effectif. </a:t>
            </a:r>
            <a:endParaRPr lang="fr-FR" sz="1600" dirty="0">
              <a:solidFill>
                <a:srgbClr val="606060"/>
              </a:solidFill>
              <a:latin typeface="Montserrat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DF441532-4909-5636-F0F3-5F96FC6EC5EC}"/>
              </a:ext>
            </a:extLst>
          </p:cNvPr>
          <p:cNvGrpSpPr/>
          <p:nvPr/>
        </p:nvGrpSpPr>
        <p:grpSpPr>
          <a:xfrm>
            <a:off x="6517244" y="1269178"/>
            <a:ext cx="4937839" cy="861530"/>
            <a:chOff x="6517244" y="1269178"/>
            <a:chExt cx="4937839" cy="861530"/>
          </a:xfrm>
        </p:grpSpPr>
        <p:sp>
          <p:nvSpPr>
            <p:cNvPr id="35" name="object 6">
              <a:extLst>
                <a:ext uri="{FF2B5EF4-FFF2-40B4-BE49-F238E27FC236}">
                  <a16:creationId xmlns:a16="http://schemas.microsoft.com/office/drawing/2014/main" id="{597373DE-708F-C471-E3E5-6A1C53A3421F}"/>
                </a:ext>
              </a:extLst>
            </p:cNvPr>
            <p:cNvSpPr/>
            <p:nvPr/>
          </p:nvSpPr>
          <p:spPr>
            <a:xfrm>
              <a:off x="6517244" y="1269178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36" name="object 12">
              <a:extLst>
                <a:ext uri="{FF2B5EF4-FFF2-40B4-BE49-F238E27FC236}">
                  <a16:creationId xmlns:a16="http://schemas.microsoft.com/office/drawing/2014/main" id="{0511D91E-E8E1-D6F7-8F73-6ADE808422AF}"/>
                </a:ext>
              </a:extLst>
            </p:cNvPr>
            <p:cNvSpPr txBox="1">
              <a:spLocks/>
            </p:cNvSpPr>
            <p:nvPr/>
          </p:nvSpPr>
          <p:spPr>
            <a:xfrm>
              <a:off x="7349225" y="1416855"/>
              <a:ext cx="4105853" cy="566822"/>
            </a:xfrm>
            <a:prstGeom prst="rect">
              <a:avLst/>
            </a:prstGeom>
            <a:noFill/>
            <a:ln>
              <a:noFill/>
            </a:ln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r>
                <a:rPr lang="fr-FR" sz="1200" b="0" err="1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Digiposte</a:t>
              </a:r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 vous a envoyé un e-mail pour créer votre coffre-fort. Vous pouvez accéder à l'URL dédiée en cliquant sur le lien en bas de l'e-mail. </a:t>
              </a:r>
              <a:endParaRPr lang="fr-FR" sz="20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E9A6922F-82C8-C60E-27B8-91F4A3CFA5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98673" y="1459136"/>
              <a:ext cx="4572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</p:pic>
      </p:grpSp>
      <p:pic>
        <p:nvPicPr>
          <p:cNvPr id="43" name="Image 42" descr="Une image contenant texte, Appareils électroniques, capture d’écran, ordinateur&#10;&#10;Le contenu généré par l’IA peut être incorrect.">
            <a:extLst>
              <a:ext uri="{FF2B5EF4-FFF2-40B4-BE49-F238E27FC236}">
                <a16:creationId xmlns:a16="http://schemas.microsoft.com/office/drawing/2014/main" id="{F5DD73EF-E35A-3559-7AF7-144E9749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560" y="2593480"/>
            <a:ext cx="3676281" cy="2222094"/>
          </a:xfrm>
          <a:prstGeom prst="rect">
            <a:avLst/>
          </a:prstGeom>
        </p:spPr>
      </p:pic>
      <p:pic>
        <p:nvPicPr>
          <p:cNvPr id="44" name="Image 43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1BB344A-9E85-8D55-9E6B-9CFB310D0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1304" y="2586596"/>
            <a:ext cx="3676281" cy="2228499"/>
          </a:xfrm>
          <a:prstGeom prst="rect">
            <a:avLst/>
          </a:prstGeom>
        </p:spPr>
      </p:pic>
      <p:pic>
        <p:nvPicPr>
          <p:cNvPr id="45" name="Image 44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C6F8A88-3C7D-6B1F-9B97-00F563B0DA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1803" y="2593427"/>
            <a:ext cx="3676457" cy="222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F33BC-14D2-1A8F-3522-0AF092BE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4932EF6-9624-2FE7-04D8-4C12D7E853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8636" y="0"/>
            <a:ext cx="10633364" cy="1293813"/>
          </a:xfrm>
        </p:spPr>
        <p:txBody>
          <a:bodyPr/>
          <a:lstStyle/>
          <a:p>
            <a:r>
              <a:rPr lang="fr-FR" sz="2400" dirty="0">
                <a:latin typeface="Montserrat"/>
              </a:rPr>
              <a:t>Vous avez déjà reçu un document dans </a:t>
            </a:r>
            <a:r>
              <a:rPr lang="fr-FR" sz="2400" dirty="0" err="1">
                <a:latin typeface="Montserrat"/>
              </a:rPr>
              <a:t>Digiposte</a:t>
            </a:r>
            <a:r>
              <a:rPr lang="fr-FR" sz="2400" dirty="0">
                <a:latin typeface="Montserrat"/>
              </a:rPr>
              <a:t> </a:t>
            </a:r>
            <a:endParaRPr lang="fr-FR" sz="2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72E7381-7A7F-322C-24F4-1BEB515D7B67}"/>
              </a:ext>
            </a:extLst>
          </p:cNvPr>
          <p:cNvSpPr/>
          <p:nvPr/>
        </p:nvSpPr>
        <p:spPr>
          <a:xfrm>
            <a:off x="687689" y="320293"/>
            <a:ext cx="1211010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  <a:latin typeface="Montserrat"/>
              </a:rPr>
              <a:t>Cas #2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C7B009-6C7C-5C52-07C0-BB9BB255A110}"/>
              </a:ext>
            </a:extLst>
          </p:cNvPr>
          <p:cNvSpPr txBox="1"/>
          <p:nvPr/>
        </p:nvSpPr>
        <p:spPr>
          <a:xfrm>
            <a:off x="778742" y="1332609"/>
            <a:ext cx="493252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4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Quand des documents ont déjà été envoyés, il faut s'inscrire sur Digiposte pour les récupérer.</a:t>
            </a:r>
            <a:r>
              <a:rPr lang="fr-FR" sz="1400" dirty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 </a:t>
            </a:r>
            <a:r>
              <a:rPr lang="fr-FR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Vous pouvez ensuite refuser de recevoir de nouveaux documents, depuis la rubrique Organismes. </a:t>
            </a:r>
            <a:endParaRPr lang="fr-FR" sz="1400" dirty="0">
              <a:latin typeface="Montserrat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00257FD-D066-A3C3-7BA9-EB63D9D43CD9}"/>
              </a:ext>
            </a:extLst>
          </p:cNvPr>
          <p:cNvSpPr txBox="1"/>
          <p:nvPr/>
        </p:nvSpPr>
        <p:spPr>
          <a:xfrm>
            <a:off x="778741" y="4980574"/>
            <a:ext cx="3166791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Activez votre coffre-fort </a:t>
            </a:r>
            <a:r>
              <a:rPr lang="fr-FR" sz="1200" dirty="0" err="1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Digiposte</a:t>
            </a:r>
            <a:r>
              <a:rPr lang="fr-FR" sz="1200" dirty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 depuis l'invitation reçue par e-mail ou depuis l'URL dédiée à votre entreprise.</a:t>
            </a:r>
            <a:endParaRPr lang="fr-FR" sz="1200" dirty="0">
              <a:solidFill>
                <a:srgbClr val="606060"/>
              </a:solidFill>
              <a:latin typeface="Montserrat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FF41A67-0435-99EB-7778-411334871B12}"/>
              </a:ext>
            </a:extLst>
          </p:cNvPr>
          <p:cNvSpPr txBox="1"/>
          <p:nvPr/>
        </p:nvSpPr>
        <p:spPr>
          <a:xfrm>
            <a:off x="4452106" y="4980573"/>
            <a:ext cx="3460288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Rendez-vous sur la rubrique Organismes, cliquez sur votre employeur et téléchargez vos documents.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2D45DF-8B10-FA3B-23F5-56AEDC6700A6}"/>
              </a:ext>
            </a:extLst>
          </p:cNvPr>
          <p:cNvSpPr txBox="1"/>
          <p:nvPr/>
        </p:nvSpPr>
        <p:spPr>
          <a:xfrm>
            <a:off x="8193788" y="4980572"/>
            <a:ext cx="326663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200" dirty="0">
                <a:solidFill>
                  <a:srgbClr val="606060"/>
                </a:solidFill>
                <a:latin typeface="Montserrat"/>
                <a:ea typeface="Calibri"/>
                <a:cs typeface="Calibri"/>
              </a:rPr>
              <a:t>Cliquez sur les paramètres de l’organisme afin de le déconnecter.</a:t>
            </a:r>
            <a:endParaRPr lang="fr-FR" sz="1200" dirty="0">
              <a:solidFill>
                <a:srgbClr val="606060"/>
              </a:solidFill>
              <a:latin typeface="Montserrat"/>
            </a:endParaRPr>
          </a:p>
        </p:txBody>
      </p:sp>
      <p:pic>
        <p:nvPicPr>
          <p:cNvPr id="2" name="Image 1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5FD90B6-26F1-8BC5-35FC-3D9341BC5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23" y="2589506"/>
            <a:ext cx="3641314" cy="2200958"/>
          </a:xfrm>
          <a:prstGeom prst="rect">
            <a:avLst/>
          </a:prstGeom>
        </p:spPr>
      </p:pic>
      <p:pic>
        <p:nvPicPr>
          <p:cNvPr id="12" name="Image 11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84A45751-E7FF-0027-7E50-DCAE5D04E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983" y="2587275"/>
            <a:ext cx="3647665" cy="2200959"/>
          </a:xfrm>
          <a:prstGeom prst="rect">
            <a:avLst/>
          </a:prstGeom>
        </p:spPr>
      </p:pic>
      <p:pic>
        <p:nvPicPr>
          <p:cNvPr id="21" name="Image 20" descr="Une image contenant Appareils électroniques, texte, multimédia, ordinateur&#10;&#10;Le contenu généré par l’IA peut être incorrect.">
            <a:extLst>
              <a:ext uri="{FF2B5EF4-FFF2-40B4-BE49-F238E27FC236}">
                <a16:creationId xmlns:a16="http://schemas.microsoft.com/office/drawing/2014/main" id="{545AEB4E-CBA6-0C9B-319D-F276779E76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8748" y="2589506"/>
            <a:ext cx="3647665" cy="2200959"/>
          </a:xfrm>
          <a:prstGeom prst="rect">
            <a:avLst/>
          </a:prstGeom>
        </p:spPr>
      </p:pic>
      <p:pic>
        <p:nvPicPr>
          <p:cNvPr id="23" name="Image 22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D625274A-76E8-3A51-ED87-AFF4A029E9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4900" y="2742247"/>
            <a:ext cx="2305134" cy="1463456"/>
          </a:xfrm>
          <a:prstGeom prst="rect">
            <a:avLst/>
          </a:prstGeom>
        </p:spPr>
      </p:pic>
      <p:pic>
        <p:nvPicPr>
          <p:cNvPr id="25" name="Image 24" descr="Une image contenant texte, capture d’écran, logo, Police&#10;&#10;Le contenu généré par l’IA peut être incorrect.">
            <a:extLst>
              <a:ext uri="{FF2B5EF4-FFF2-40B4-BE49-F238E27FC236}">
                <a16:creationId xmlns:a16="http://schemas.microsoft.com/office/drawing/2014/main" id="{F4644FF4-B772-6658-EB5E-6C6D394667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86335" y="2870804"/>
            <a:ext cx="1973490" cy="1357994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193811-FEB1-00E8-BAE2-A1D0A75F8773}"/>
              </a:ext>
            </a:extLst>
          </p:cNvPr>
          <p:cNvGrpSpPr/>
          <p:nvPr/>
        </p:nvGrpSpPr>
        <p:grpSpPr>
          <a:xfrm>
            <a:off x="6517244" y="1269178"/>
            <a:ext cx="4937839" cy="861530"/>
            <a:chOff x="6517244" y="1269178"/>
            <a:chExt cx="4937839" cy="86153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04B797A6-BADD-F4B7-4073-2339EA1A7B5C}"/>
                </a:ext>
              </a:extLst>
            </p:cNvPr>
            <p:cNvSpPr/>
            <p:nvPr/>
          </p:nvSpPr>
          <p:spPr>
            <a:xfrm>
              <a:off x="6517244" y="1269178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5" name="object 12">
              <a:extLst>
                <a:ext uri="{FF2B5EF4-FFF2-40B4-BE49-F238E27FC236}">
                  <a16:creationId xmlns:a16="http://schemas.microsoft.com/office/drawing/2014/main" id="{D670844C-2437-2573-1100-B3944430EFE6}"/>
                </a:ext>
              </a:extLst>
            </p:cNvPr>
            <p:cNvSpPr txBox="1">
              <a:spLocks/>
            </p:cNvSpPr>
            <p:nvPr/>
          </p:nvSpPr>
          <p:spPr>
            <a:xfrm>
              <a:off x="7317694" y="1414727"/>
              <a:ext cx="4023986" cy="56682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r>
                <a:rPr lang="fr-FR" sz="1200" b="0" dirty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Vous recevrez à nouveau vos bulletins de paie au format papier au plus tard 62 jours après la déconnexion de l’organisme.</a:t>
              </a:r>
              <a:endParaRPr lang="fr-FR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ACF5C40-6819-010B-FA4A-A723AB8F4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698673" y="1459136"/>
              <a:ext cx="4572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</p:pic>
      </p:grpSp>
    </p:spTree>
    <p:extLst>
      <p:ext uri="{BB962C8B-B14F-4D97-AF65-F5344CB8AC3E}">
        <p14:creationId xmlns:p14="http://schemas.microsoft.com/office/powerpoint/2010/main" val="1664030087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  <SharedWithUsers xmlns="8ad8df82-1668-4a7e-ad3f-c2705312cd54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D734226-85E1-45C3-8666-CBD73227DC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F53E35-C894-4B91-8027-24DFC5FFA1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62C53B4-6A35-4C2C-BBB1-9CB725365F40}">
  <ds:schemaRefs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89bf91c0-ef08-42b2-8b93-775d4803754e"/>
    <ds:schemaRef ds:uri="http://schemas.microsoft.com/office/2006/metadata/properti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8ad8df82-1668-4a7e-ad3f-c2705312cd54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TotalTime>3</TotalTime>
  <Words>393</Words>
  <Application>Microsoft Office PowerPoint</Application>
  <PresentationFormat>Grand écran</PresentationFormat>
  <Paragraphs>31</Paragraphs>
  <Slides>5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8</vt:i4>
      </vt:variant>
      <vt:variant>
        <vt:lpstr>Titres des diapositives</vt:lpstr>
      </vt:variant>
      <vt:variant>
        <vt:i4>5</vt:i4>
      </vt:variant>
    </vt:vector>
  </HeadingPairs>
  <TitlesOfParts>
    <vt:vector size="13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Comment refuser la dématérialisation de mon bulletin de paie ?</vt:lpstr>
      <vt:lpstr>Refusez la dématérialisation via un parcours dédié</vt:lpstr>
      <vt:lpstr>2 cas possibles pour refuser la dématérialisation</vt:lpstr>
      <vt:lpstr>Vous n'avez pas encore reçu de document dans Digiposte </vt:lpstr>
      <vt:lpstr>Vous avez déjà reçu un document dans Digiposte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refuser la dématérialisation de mon bulletin de paie ?</dc:title>
  <dc:creator/>
  <cp:lastModifiedBy>DAS-NEVES Kelly</cp:lastModifiedBy>
  <cp:revision>256</cp:revision>
  <dcterms:created xsi:type="dcterms:W3CDTF">2025-02-27T16:09:44Z</dcterms:created>
  <dcterms:modified xsi:type="dcterms:W3CDTF">2025-09-05T08:55:13Z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  <property fmtid="{D5CDD505-2E9C-101B-9397-08002B2CF9AE}" pid="4" name="Order">
    <vt:r8>14388800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