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2558" y="8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00" b="1" i="0">
                <a:solidFill>
                  <a:schemeClr val="hlink"/>
                </a:solidFill>
                <a:latin typeface="Montserrat SemiBold"/>
                <a:cs typeface="Montserrat Semi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1" i="0">
                <a:solidFill>
                  <a:schemeClr val="hlink"/>
                </a:solidFill>
                <a:latin typeface="Montserrat SemiBold"/>
                <a:cs typeface="Montserrat Semi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1" i="0">
                <a:solidFill>
                  <a:schemeClr val="hlink"/>
                </a:solidFill>
                <a:latin typeface="Montserrat SemiBold"/>
                <a:cs typeface="Montserrat Semi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6/17/2025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1" i="0">
                <a:solidFill>
                  <a:schemeClr val="hlink"/>
                </a:solidFill>
                <a:latin typeface="Montserrat SemiBold"/>
                <a:cs typeface="Montserrat Semi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6/17/2025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6/17/2025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358391" y="581916"/>
            <a:ext cx="5081270" cy="1397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00" b="1" i="0">
                <a:solidFill>
                  <a:schemeClr val="hlink"/>
                </a:solidFill>
                <a:latin typeface="Montserrat SemiBold"/>
                <a:cs typeface="Montserrat Semi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5080" algn="ctr">
              <a:lnSpc>
                <a:spcPct val="120000"/>
              </a:lnSpc>
              <a:spcBef>
                <a:spcPts val="100"/>
              </a:spcBef>
            </a:pPr>
            <a:r>
              <a:rPr dirty="0"/>
              <a:t>FORMULAIRE</a:t>
            </a:r>
            <a:r>
              <a:rPr spc="-20" dirty="0"/>
              <a:t> </a:t>
            </a:r>
            <a:r>
              <a:rPr dirty="0"/>
              <a:t>DE</a:t>
            </a:r>
            <a:r>
              <a:rPr spc="-20" dirty="0"/>
              <a:t> </a:t>
            </a:r>
            <a:r>
              <a:rPr dirty="0"/>
              <a:t>REFUS</a:t>
            </a:r>
            <a:r>
              <a:rPr spc="-15" dirty="0"/>
              <a:t> </a:t>
            </a:r>
            <a:r>
              <a:rPr dirty="0"/>
              <a:t>DE</a:t>
            </a:r>
            <a:r>
              <a:rPr spc="-20" dirty="0"/>
              <a:t> </a:t>
            </a:r>
            <a:r>
              <a:rPr spc="-25" dirty="0"/>
              <a:t>LA </a:t>
            </a:r>
            <a:r>
              <a:rPr spc="-10" dirty="0"/>
              <a:t>DEMATERIALISATION</a:t>
            </a:r>
            <a:r>
              <a:rPr spc="-145" dirty="0"/>
              <a:t> </a:t>
            </a:r>
            <a:r>
              <a:rPr spc="-25" dirty="0"/>
              <a:t>DES </a:t>
            </a:r>
            <a:r>
              <a:rPr dirty="0"/>
              <a:t>BULLETINS</a:t>
            </a:r>
            <a:r>
              <a:rPr spc="-75" dirty="0"/>
              <a:t> </a:t>
            </a:r>
            <a:r>
              <a:rPr dirty="0"/>
              <a:t>DE</a:t>
            </a:r>
            <a:r>
              <a:rPr spc="-70" dirty="0"/>
              <a:t> </a:t>
            </a:r>
            <a:r>
              <a:rPr spc="-20" dirty="0"/>
              <a:t>PAIE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12291" y="2484822"/>
            <a:ext cx="5643245" cy="17322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5000"/>
              </a:lnSpc>
              <a:spcBef>
                <a:spcPts val="100"/>
              </a:spcBef>
            </a:pPr>
            <a:r>
              <a:rPr sz="1400" spc="-10" dirty="0">
                <a:solidFill>
                  <a:srgbClr val="353535"/>
                </a:solidFill>
                <a:latin typeface="Montserrat"/>
                <a:cs typeface="Montserrat"/>
              </a:rPr>
              <a:t>Conformément</a:t>
            </a:r>
            <a:r>
              <a:rPr sz="1400" spc="-25" dirty="0">
                <a:solidFill>
                  <a:srgbClr val="353535"/>
                </a:solidFill>
                <a:latin typeface="Montserrat"/>
                <a:cs typeface="Montserrat"/>
              </a:rPr>
              <a:t> </a:t>
            </a:r>
            <a:r>
              <a:rPr sz="1400" dirty="0">
                <a:solidFill>
                  <a:srgbClr val="353535"/>
                </a:solidFill>
                <a:latin typeface="Montserrat"/>
                <a:cs typeface="Montserrat"/>
              </a:rPr>
              <a:t>au</a:t>
            </a:r>
            <a:r>
              <a:rPr sz="1400" spc="-25" dirty="0">
                <a:solidFill>
                  <a:srgbClr val="353535"/>
                </a:solidFill>
                <a:latin typeface="Montserrat"/>
                <a:cs typeface="Montserrat"/>
              </a:rPr>
              <a:t> </a:t>
            </a:r>
            <a:r>
              <a:rPr sz="1400" dirty="0">
                <a:solidFill>
                  <a:srgbClr val="353535"/>
                </a:solidFill>
                <a:latin typeface="Montserrat"/>
                <a:cs typeface="Montserrat"/>
              </a:rPr>
              <a:t>projet</a:t>
            </a:r>
            <a:r>
              <a:rPr sz="1400" spc="-25" dirty="0">
                <a:solidFill>
                  <a:srgbClr val="353535"/>
                </a:solidFill>
                <a:latin typeface="Montserrat"/>
                <a:cs typeface="Montserrat"/>
              </a:rPr>
              <a:t> </a:t>
            </a:r>
            <a:r>
              <a:rPr sz="1400" dirty="0">
                <a:solidFill>
                  <a:srgbClr val="353535"/>
                </a:solidFill>
                <a:latin typeface="Montserrat"/>
                <a:cs typeface="Montserrat"/>
              </a:rPr>
              <a:t>de</a:t>
            </a:r>
            <a:r>
              <a:rPr sz="1400" spc="-25" dirty="0">
                <a:solidFill>
                  <a:srgbClr val="353535"/>
                </a:solidFill>
                <a:latin typeface="Montserrat"/>
                <a:cs typeface="Montserrat"/>
              </a:rPr>
              <a:t> </a:t>
            </a:r>
            <a:r>
              <a:rPr sz="1400" dirty="0">
                <a:solidFill>
                  <a:srgbClr val="353535"/>
                </a:solidFill>
                <a:latin typeface="Montserrat"/>
                <a:cs typeface="Montserrat"/>
              </a:rPr>
              <a:t>décret</a:t>
            </a:r>
            <a:r>
              <a:rPr sz="1400" spc="-25" dirty="0">
                <a:solidFill>
                  <a:srgbClr val="353535"/>
                </a:solidFill>
                <a:latin typeface="Montserrat"/>
                <a:cs typeface="Montserrat"/>
              </a:rPr>
              <a:t> </a:t>
            </a:r>
            <a:r>
              <a:rPr sz="1400" dirty="0">
                <a:solidFill>
                  <a:srgbClr val="353535"/>
                </a:solidFill>
                <a:latin typeface="Montserrat"/>
                <a:cs typeface="Montserrat"/>
              </a:rPr>
              <a:t>d’application</a:t>
            </a:r>
            <a:r>
              <a:rPr sz="1400" spc="-25" dirty="0">
                <a:solidFill>
                  <a:srgbClr val="353535"/>
                </a:solidFill>
                <a:latin typeface="Montserrat"/>
                <a:cs typeface="Montserrat"/>
              </a:rPr>
              <a:t> </a:t>
            </a:r>
            <a:r>
              <a:rPr sz="1400" spc="-10" dirty="0">
                <a:solidFill>
                  <a:srgbClr val="353535"/>
                </a:solidFill>
                <a:latin typeface="Montserrat"/>
                <a:cs typeface="Montserrat"/>
              </a:rPr>
              <a:t>modiﬁant </a:t>
            </a:r>
            <a:r>
              <a:rPr sz="1400" dirty="0">
                <a:solidFill>
                  <a:srgbClr val="353535"/>
                </a:solidFill>
                <a:latin typeface="Montserrat"/>
                <a:cs typeface="Montserrat"/>
              </a:rPr>
              <a:t>l’article</a:t>
            </a:r>
            <a:r>
              <a:rPr sz="1400" spc="-25" dirty="0">
                <a:solidFill>
                  <a:srgbClr val="353535"/>
                </a:solidFill>
                <a:latin typeface="Montserrat"/>
                <a:cs typeface="Montserrat"/>
              </a:rPr>
              <a:t> L3243-</a:t>
            </a:r>
            <a:r>
              <a:rPr sz="1400" dirty="0">
                <a:solidFill>
                  <a:srgbClr val="353535"/>
                </a:solidFill>
                <a:latin typeface="Montserrat"/>
                <a:cs typeface="Montserrat"/>
              </a:rPr>
              <a:t>2</a:t>
            </a:r>
            <a:r>
              <a:rPr sz="1400" spc="-25" dirty="0">
                <a:solidFill>
                  <a:srgbClr val="353535"/>
                </a:solidFill>
                <a:latin typeface="Montserrat"/>
                <a:cs typeface="Montserrat"/>
              </a:rPr>
              <a:t> </a:t>
            </a:r>
            <a:r>
              <a:rPr sz="1400" dirty="0">
                <a:solidFill>
                  <a:srgbClr val="353535"/>
                </a:solidFill>
                <a:latin typeface="Montserrat"/>
                <a:cs typeface="Montserrat"/>
              </a:rPr>
              <a:t>du</a:t>
            </a:r>
            <a:r>
              <a:rPr sz="1400" spc="-25" dirty="0">
                <a:solidFill>
                  <a:srgbClr val="353535"/>
                </a:solidFill>
                <a:latin typeface="Montserrat"/>
                <a:cs typeface="Montserrat"/>
              </a:rPr>
              <a:t> </a:t>
            </a:r>
            <a:r>
              <a:rPr sz="1400" dirty="0">
                <a:solidFill>
                  <a:srgbClr val="353535"/>
                </a:solidFill>
                <a:latin typeface="Montserrat"/>
                <a:cs typeface="Montserrat"/>
              </a:rPr>
              <a:t>Code</a:t>
            </a:r>
            <a:r>
              <a:rPr sz="1400" spc="-25" dirty="0">
                <a:solidFill>
                  <a:srgbClr val="353535"/>
                </a:solidFill>
                <a:latin typeface="Montserrat"/>
                <a:cs typeface="Montserrat"/>
              </a:rPr>
              <a:t> </a:t>
            </a:r>
            <a:r>
              <a:rPr sz="1400" dirty="0">
                <a:solidFill>
                  <a:srgbClr val="353535"/>
                </a:solidFill>
                <a:latin typeface="Montserrat"/>
                <a:cs typeface="Montserrat"/>
              </a:rPr>
              <a:t>du</a:t>
            </a:r>
            <a:r>
              <a:rPr sz="1400" spc="-25" dirty="0">
                <a:solidFill>
                  <a:srgbClr val="353535"/>
                </a:solidFill>
                <a:latin typeface="Montserrat"/>
                <a:cs typeface="Montserrat"/>
              </a:rPr>
              <a:t> </a:t>
            </a:r>
            <a:r>
              <a:rPr sz="1400" dirty="0">
                <a:solidFill>
                  <a:srgbClr val="353535"/>
                </a:solidFill>
                <a:latin typeface="Montserrat"/>
                <a:cs typeface="Montserrat"/>
              </a:rPr>
              <a:t>Travail,</a:t>
            </a:r>
            <a:r>
              <a:rPr sz="1400" spc="-25" dirty="0">
                <a:solidFill>
                  <a:srgbClr val="353535"/>
                </a:solidFill>
                <a:latin typeface="Montserrat"/>
                <a:cs typeface="Montserrat"/>
              </a:rPr>
              <a:t> </a:t>
            </a:r>
            <a:r>
              <a:rPr sz="1400" dirty="0">
                <a:solidFill>
                  <a:srgbClr val="353535"/>
                </a:solidFill>
                <a:latin typeface="Montserrat"/>
                <a:cs typeface="Montserrat"/>
              </a:rPr>
              <a:t>je</a:t>
            </a:r>
            <a:r>
              <a:rPr sz="1400" spc="-25" dirty="0">
                <a:solidFill>
                  <a:srgbClr val="353535"/>
                </a:solidFill>
                <a:latin typeface="Montserrat"/>
                <a:cs typeface="Montserrat"/>
              </a:rPr>
              <a:t> </a:t>
            </a:r>
            <a:r>
              <a:rPr sz="1400" spc="-10" dirty="0">
                <a:solidFill>
                  <a:srgbClr val="353535"/>
                </a:solidFill>
                <a:latin typeface="Montserrat"/>
                <a:cs typeface="Montserrat"/>
              </a:rPr>
              <a:t>manifeste</a:t>
            </a:r>
            <a:r>
              <a:rPr sz="1400" spc="-25" dirty="0">
                <a:solidFill>
                  <a:srgbClr val="353535"/>
                </a:solidFill>
                <a:latin typeface="Montserrat"/>
                <a:cs typeface="Montserrat"/>
              </a:rPr>
              <a:t> </a:t>
            </a:r>
            <a:r>
              <a:rPr sz="1400" dirty="0">
                <a:solidFill>
                  <a:srgbClr val="353535"/>
                </a:solidFill>
                <a:latin typeface="Montserrat"/>
                <a:cs typeface="Montserrat"/>
              </a:rPr>
              <a:t>par</a:t>
            </a:r>
            <a:r>
              <a:rPr sz="1400" spc="-30" dirty="0">
                <a:solidFill>
                  <a:srgbClr val="353535"/>
                </a:solidFill>
                <a:latin typeface="Montserrat"/>
                <a:cs typeface="Montserrat"/>
              </a:rPr>
              <a:t> </a:t>
            </a:r>
            <a:r>
              <a:rPr sz="1400" dirty="0">
                <a:solidFill>
                  <a:srgbClr val="353535"/>
                </a:solidFill>
                <a:latin typeface="Montserrat"/>
                <a:cs typeface="Montserrat"/>
              </a:rPr>
              <a:t>la</a:t>
            </a:r>
            <a:r>
              <a:rPr sz="1400" spc="-25" dirty="0">
                <a:solidFill>
                  <a:srgbClr val="353535"/>
                </a:solidFill>
                <a:latin typeface="Montserrat"/>
                <a:cs typeface="Montserrat"/>
              </a:rPr>
              <a:t> </a:t>
            </a:r>
            <a:r>
              <a:rPr sz="1400" spc="-10" dirty="0">
                <a:solidFill>
                  <a:srgbClr val="353535"/>
                </a:solidFill>
                <a:latin typeface="Montserrat"/>
                <a:cs typeface="Montserrat"/>
              </a:rPr>
              <a:t>présente </a:t>
            </a:r>
            <a:r>
              <a:rPr sz="1400" dirty="0">
                <a:solidFill>
                  <a:srgbClr val="353535"/>
                </a:solidFill>
                <a:latin typeface="Montserrat"/>
                <a:cs typeface="Montserrat"/>
              </a:rPr>
              <a:t>mon</a:t>
            </a:r>
            <a:r>
              <a:rPr sz="1400" spc="-20" dirty="0">
                <a:solidFill>
                  <a:srgbClr val="353535"/>
                </a:solidFill>
                <a:latin typeface="Montserrat"/>
                <a:cs typeface="Montserrat"/>
              </a:rPr>
              <a:t> </a:t>
            </a:r>
            <a:r>
              <a:rPr sz="1400" dirty="0">
                <a:solidFill>
                  <a:srgbClr val="353535"/>
                </a:solidFill>
                <a:latin typeface="Montserrat"/>
                <a:cs typeface="Montserrat"/>
              </a:rPr>
              <a:t>droit</a:t>
            </a:r>
            <a:r>
              <a:rPr sz="1400" spc="-20" dirty="0">
                <a:solidFill>
                  <a:srgbClr val="353535"/>
                </a:solidFill>
                <a:latin typeface="Montserrat"/>
                <a:cs typeface="Montserrat"/>
              </a:rPr>
              <a:t> </a:t>
            </a:r>
            <a:r>
              <a:rPr sz="1400" dirty="0">
                <a:solidFill>
                  <a:srgbClr val="353535"/>
                </a:solidFill>
                <a:latin typeface="Montserrat"/>
                <a:cs typeface="Montserrat"/>
              </a:rPr>
              <a:t>d’opposition</a:t>
            </a:r>
            <a:r>
              <a:rPr sz="1400" spc="-15" dirty="0">
                <a:solidFill>
                  <a:srgbClr val="353535"/>
                </a:solidFill>
                <a:latin typeface="Montserrat"/>
                <a:cs typeface="Montserrat"/>
              </a:rPr>
              <a:t> </a:t>
            </a:r>
            <a:r>
              <a:rPr sz="1400" dirty="0">
                <a:solidFill>
                  <a:srgbClr val="353535"/>
                </a:solidFill>
                <a:latin typeface="Montserrat"/>
                <a:cs typeface="Montserrat"/>
              </a:rPr>
              <a:t>à</a:t>
            </a:r>
            <a:r>
              <a:rPr sz="1400" spc="-20" dirty="0">
                <a:solidFill>
                  <a:srgbClr val="353535"/>
                </a:solidFill>
                <a:latin typeface="Montserrat"/>
                <a:cs typeface="Montserrat"/>
              </a:rPr>
              <a:t> </a:t>
            </a:r>
            <a:r>
              <a:rPr sz="1400" spc="-10" dirty="0">
                <a:solidFill>
                  <a:srgbClr val="353535"/>
                </a:solidFill>
                <a:latin typeface="Montserrat"/>
                <a:cs typeface="Montserrat"/>
              </a:rPr>
              <a:t>l’émission</a:t>
            </a:r>
            <a:r>
              <a:rPr sz="1400" spc="-20" dirty="0">
                <a:solidFill>
                  <a:srgbClr val="353535"/>
                </a:solidFill>
                <a:latin typeface="Montserrat"/>
                <a:cs typeface="Montserrat"/>
              </a:rPr>
              <a:t> </a:t>
            </a:r>
            <a:r>
              <a:rPr sz="1400" dirty="0">
                <a:solidFill>
                  <a:srgbClr val="353535"/>
                </a:solidFill>
                <a:latin typeface="Montserrat"/>
                <a:cs typeface="Montserrat"/>
              </a:rPr>
              <a:t>de</a:t>
            </a:r>
            <a:r>
              <a:rPr sz="1400" spc="-15" dirty="0">
                <a:solidFill>
                  <a:srgbClr val="353535"/>
                </a:solidFill>
                <a:latin typeface="Montserrat"/>
                <a:cs typeface="Montserrat"/>
              </a:rPr>
              <a:t> </a:t>
            </a:r>
            <a:r>
              <a:rPr sz="1400" dirty="0">
                <a:solidFill>
                  <a:srgbClr val="353535"/>
                </a:solidFill>
                <a:latin typeface="Montserrat"/>
                <a:cs typeface="Montserrat"/>
              </a:rPr>
              <a:t>mon</a:t>
            </a:r>
            <a:r>
              <a:rPr sz="1400" spc="-20" dirty="0">
                <a:solidFill>
                  <a:srgbClr val="353535"/>
                </a:solidFill>
                <a:latin typeface="Montserrat"/>
                <a:cs typeface="Montserrat"/>
              </a:rPr>
              <a:t> </a:t>
            </a:r>
            <a:r>
              <a:rPr sz="1400" dirty="0">
                <a:solidFill>
                  <a:srgbClr val="353535"/>
                </a:solidFill>
                <a:latin typeface="Montserrat"/>
                <a:cs typeface="Montserrat"/>
              </a:rPr>
              <a:t>bulletin</a:t>
            </a:r>
            <a:r>
              <a:rPr sz="1400" spc="-15" dirty="0">
                <a:solidFill>
                  <a:srgbClr val="353535"/>
                </a:solidFill>
                <a:latin typeface="Montserrat"/>
                <a:cs typeface="Montserrat"/>
              </a:rPr>
              <a:t> </a:t>
            </a:r>
            <a:r>
              <a:rPr sz="1400" dirty="0">
                <a:solidFill>
                  <a:srgbClr val="353535"/>
                </a:solidFill>
                <a:latin typeface="Montserrat"/>
                <a:cs typeface="Montserrat"/>
              </a:rPr>
              <a:t>de</a:t>
            </a:r>
            <a:r>
              <a:rPr sz="1400" spc="-20" dirty="0">
                <a:solidFill>
                  <a:srgbClr val="353535"/>
                </a:solidFill>
                <a:latin typeface="Montserrat"/>
                <a:cs typeface="Montserrat"/>
              </a:rPr>
              <a:t> paie </a:t>
            </a:r>
            <a:r>
              <a:rPr sz="1400" dirty="0">
                <a:solidFill>
                  <a:srgbClr val="353535"/>
                </a:solidFill>
                <a:latin typeface="Montserrat"/>
                <a:cs typeface="Montserrat"/>
              </a:rPr>
              <a:t>sous</a:t>
            </a:r>
            <a:r>
              <a:rPr sz="1400" spc="-30" dirty="0">
                <a:solidFill>
                  <a:srgbClr val="353535"/>
                </a:solidFill>
                <a:latin typeface="Montserrat"/>
                <a:cs typeface="Montserrat"/>
              </a:rPr>
              <a:t> </a:t>
            </a:r>
            <a:r>
              <a:rPr sz="1400" dirty="0">
                <a:solidFill>
                  <a:srgbClr val="353535"/>
                </a:solidFill>
                <a:latin typeface="Montserrat"/>
                <a:cs typeface="Montserrat"/>
              </a:rPr>
              <a:t>forme</a:t>
            </a:r>
            <a:r>
              <a:rPr sz="1400" spc="-30" dirty="0">
                <a:solidFill>
                  <a:srgbClr val="353535"/>
                </a:solidFill>
                <a:latin typeface="Montserrat"/>
                <a:cs typeface="Montserrat"/>
              </a:rPr>
              <a:t> </a:t>
            </a:r>
            <a:r>
              <a:rPr sz="1400" spc="-10" dirty="0">
                <a:solidFill>
                  <a:srgbClr val="353535"/>
                </a:solidFill>
                <a:latin typeface="Montserrat"/>
                <a:cs typeface="Montserrat"/>
              </a:rPr>
              <a:t>électronique.</a:t>
            </a:r>
            <a:endParaRPr sz="1400">
              <a:latin typeface="Montserrat"/>
              <a:cs typeface="Montserrat"/>
            </a:endParaRPr>
          </a:p>
          <a:p>
            <a:pPr>
              <a:lnSpc>
                <a:spcPct val="100000"/>
              </a:lnSpc>
              <a:spcBef>
                <a:spcPts val="1065"/>
              </a:spcBef>
            </a:pPr>
            <a:endParaRPr sz="1400">
              <a:latin typeface="Montserrat"/>
              <a:cs typeface="Montserrat"/>
            </a:endParaRPr>
          </a:p>
          <a:p>
            <a:pPr marL="48895">
              <a:lnSpc>
                <a:spcPct val="100000"/>
              </a:lnSpc>
            </a:pPr>
            <a:r>
              <a:rPr sz="1700" b="1" spc="-10" dirty="0">
                <a:latin typeface="Montserrat SemiBold"/>
                <a:cs typeface="Montserrat SemiBold"/>
              </a:rPr>
              <a:t>Compléter</a:t>
            </a:r>
            <a:r>
              <a:rPr sz="1700" b="1" spc="-70" dirty="0">
                <a:latin typeface="Montserrat SemiBold"/>
                <a:cs typeface="Montserrat SemiBold"/>
              </a:rPr>
              <a:t> </a:t>
            </a:r>
            <a:r>
              <a:rPr sz="1700" b="1" dirty="0">
                <a:latin typeface="Montserrat SemiBold"/>
                <a:cs typeface="Montserrat SemiBold"/>
              </a:rPr>
              <a:t>les</a:t>
            </a:r>
            <a:r>
              <a:rPr sz="1700" b="1" spc="-65" dirty="0">
                <a:latin typeface="Montserrat SemiBold"/>
                <a:cs typeface="Montserrat SemiBold"/>
              </a:rPr>
              <a:t> </a:t>
            </a:r>
            <a:r>
              <a:rPr sz="1700" b="1" dirty="0">
                <a:latin typeface="Montserrat SemiBold"/>
                <a:cs typeface="Montserrat SemiBold"/>
              </a:rPr>
              <a:t>informations</a:t>
            </a:r>
            <a:r>
              <a:rPr sz="1700" b="1" spc="-65" dirty="0">
                <a:latin typeface="Montserrat SemiBold"/>
                <a:cs typeface="Montserrat SemiBold"/>
              </a:rPr>
              <a:t> </a:t>
            </a:r>
            <a:r>
              <a:rPr sz="1700" b="1" dirty="0">
                <a:latin typeface="Montserrat SemiBold"/>
                <a:cs typeface="Montserrat SemiBold"/>
              </a:rPr>
              <a:t>ci-</a:t>
            </a:r>
            <a:r>
              <a:rPr sz="1700" b="1" spc="-10" dirty="0">
                <a:latin typeface="Montserrat SemiBold"/>
                <a:cs typeface="Montserrat SemiBold"/>
              </a:rPr>
              <a:t>dessous</a:t>
            </a:r>
            <a:endParaRPr sz="1700">
              <a:latin typeface="Montserrat SemiBold"/>
              <a:cs typeface="Montserrat SemiBold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337820" cy="10692130"/>
          </a:xfrm>
          <a:custGeom>
            <a:avLst/>
            <a:gdLst/>
            <a:ahLst/>
            <a:cxnLst/>
            <a:rect l="l" t="t" r="r" b="b"/>
            <a:pathLst>
              <a:path w="337820" h="10692130">
                <a:moveTo>
                  <a:pt x="337235" y="0"/>
                </a:moveTo>
                <a:lnTo>
                  <a:pt x="0" y="0"/>
                </a:lnTo>
                <a:lnTo>
                  <a:pt x="0" y="10692003"/>
                </a:lnTo>
                <a:lnTo>
                  <a:pt x="337235" y="10692003"/>
                </a:lnTo>
                <a:lnTo>
                  <a:pt x="337235" y="0"/>
                </a:lnTo>
                <a:close/>
              </a:path>
            </a:pathLst>
          </a:custGeom>
          <a:solidFill>
            <a:srgbClr val="EDED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058595" y="4688480"/>
            <a:ext cx="746760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0" dirty="0">
                <a:latin typeface="Montserrat"/>
                <a:cs typeface="Montserrat"/>
              </a:rPr>
              <a:t>Prénom</a:t>
            </a:r>
            <a:endParaRPr sz="1400">
              <a:latin typeface="Montserrat"/>
              <a:cs typeface="Montserrat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156782" y="4688480"/>
            <a:ext cx="470534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25" dirty="0">
                <a:latin typeface="Montserrat"/>
                <a:cs typeface="Montserrat"/>
              </a:rPr>
              <a:t>Nom</a:t>
            </a:r>
            <a:endParaRPr sz="1400">
              <a:latin typeface="Montserrat"/>
              <a:cs typeface="Montserrat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071298" y="5411663"/>
            <a:ext cx="2389505" cy="0"/>
          </a:xfrm>
          <a:custGeom>
            <a:avLst/>
            <a:gdLst/>
            <a:ahLst/>
            <a:cxnLst/>
            <a:rect l="l" t="t" r="r" b="b"/>
            <a:pathLst>
              <a:path w="2389504">
                <a:moveTo>
                  <a:pt x="0" y="0"/>
                </a:moveTo>
                <a:lnTo>
                  <a:pt x="2388984" y="0"/>
                </a:lnTo>
              </a:path>
            </a:pathLst>
          </a:custGeom>
          <a:ln w="9525">
            <a:solidFill>
              <a:srgbClr val="35353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169482" y="5411663"/>
            <a:ext cx="2389505" cy="0"/>
          </a:xfrm>
          <a:custGeom>
            <a:avLst/>
            <a:gdLst/>
            <a:ahLst/>
            <a:cxnLst/>
            <a:rect l="l" t="t" r="r" b="b"/>
            <a:pathLst>
              <a:path w="2389504">
                <a:moveTo>
                  <a:pt x="0" y="0"/>
                </a:moveTo>
                <a:lnTo>
                  <a:pt x="2388984" y="0"/>
                </a:lnTo>
              </a:path>
            </a:pathLst>
          </a:custGeom>
          <a:ln w="9525">
            <a:solidFill>
              <a:srgbClr val="35353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1058595" y="6089276"/>
            <a:ext cx="678180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0" dirty="0">
                <a:latin typeface="Montserrat"/>
                <a:cs typeface="Montserrat"/>
              </a:rPr>
              <a:t>Société</a:t>
            </a:r>
            <a:endParaRPr sz="1400">
              <a:latin typeface="Montserrat"/>
              <a:cs typeface="Montserrat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156760" y="6089276"/>
            <a:ext cx="1149985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Montserrat"/>
                <a:cs typeface="Montserrat"/>
              </a:rPr>
              <a:t>N°</a:t>
            </a:r>
            <a:r>
              <a:rPr sz="1400" spc="-20" dirty="0">
                <a:latin typeface="Montserrat"/>
                <a:cs typeface="Montserrat"/>
              </a:rPr>
              <a:t> </a:t>
            </a:r>
            <a:r>
              <a:rPr sz="1400" spc="-10" dirty="0">
                <a:latin typeface="Montserrat"/>
                <a:cs typeface="Montserrat"/>
              </a:rPr>
              <a:t>matricule</a:t>
            </a:r>
            <a:endParaRPr sz="1400">
              <a:latin typeface="Montserrat"/>
              <a:cs typeface="Montserrat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071298" y="6868342"/>
            <a:ext cx="2389505" cy="0"/>
          </a:xfrm>
          <a:custGeom>
            <a:avLst/>
            <a:gdLst/>
            <a:ahLst/>
            <a:cxnLst/>
            <a:rect l="l" t="t" r="r" b="b"/>
            <a:pathLst>
              <a:path w="2389504">
                <a:moveTo>
                  <a:pt x="0" y="0"/>
                </a:moveTo>
                <a:lnTo>
                  <a:pt x="2388984" y="0"/>
                </a:lnTo>
              </a:path>
            </a:pathLst>
          </a:custGeom>
          <a:ln w="9525">
            <a:solidFill>
              <a:srgbClr val="35353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169482" y="6868342"/>
            <a:ext cx="2389505" cy="0"/>
          </a:xfrm>
          <a:custGeom>
            <a:avLst/>
            <a:gdLst/>
            <a:ahLst/>
            <a:cxnLst/>
            <a:rect l="l" t="t" r="r" b="b"/>
            <a:pathLst>
              <a:path w="2389504">
                <a:moveTo>
                  <a:pt x="0" y="0"/>
                </a:moveTo>
                <a:lnTo>
                  <a:pt x="2388984" y="0"/>
                </a:lnTo>
              </a:path>
            </a:pathLst>
          </a:custGeom>
          <a:ln w="9525">
            <a:solidFill>
              <a:srgbClr val="35353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1049096" y="7251596"/>
            <a:ext cx="5039995" cy="558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5000"/>
              </a:lnSpc>
              <a:spcBef>
                <a:spcPts val="100"/>
              </a:spcBef>
            </a:pPr>
            <a:r>
              <a:rPr sz="1400" dirty="0">
                <a:solidFill>
                  <a:srgbClr val="353535"/>
                </a:solidFill>
                <a:latin typeface="Montserrat"/>
                <a:cs typeface="Montserrat"/>
              </a:rPr>
              <a:t>Je</a:t>
            </a:r>
            <a:r>
              <a:rPr sz="1400" spc="-20" dirty="0">
                <a:solidFill>
                  <a:srgbClr val="353535"/>
                </a:solidFill>
                <a:latin typeface="Montserrat"/>
                <a:cs typeface="Montserrat"/>
              </a:rPr>
              <a:t> </a:t>
            </a:r>
            <a:r>
              <a:rPr sz="1400" dirty="0">
                <a:solidFill>
                  <a:srgbClr val="353535"/>
                </a:solidFill>
                <a:latin typeface="Montserrat"/>
                <a:cs typeface="Montserrat"/>
              </a:rPr>
              <a:t>refuse</a:t>
            </a:r>
            <a:r>
              <a:rPr sz="1400" spc="-25" dirty="0">
                <a:solidFill>
                  <a:srgbClr val="353535"/>
                </a:solidFill>
                <a:latin typeface="Montserrat"/>
                <a:cs typeface="Montserrat"/>
              </a:rPr>
              <a:t> </a:t>
            </a:r>
            <a:r>
              <a:rPr sz="1400" spc="-10" dirty="0">
                <a:solidFill>
                  <a:srgbClr val="353535"/>
                </a:solidFill>
                <a:latin typeface="Montserrat"/>
                <a:cs typeface="Montserrat"/>
              </a:rPr>
              <a:t>expressément</a:t>
            </a:r>
            <a:r>
              <a:rPr sz="1400" spc="-20" dirty="0">
                <a:solidFill>
                  <a:srgbClr val="353535"/>
                </a:solidFill>
                <a:latin typeface="Montserrat"/>
                <a:cs typeface="Montserrat"/>
              </a:rPr>
              <a:t> </a:t>
            </a:r>
            <a:r>
              <a:rPr sz="1400" dirty="0">
                <a:solidFill>
                  <a:srgbClr val="353535"/>
                </a:solidFill>
                <a:latin typeface="Montserrat"/>
                <a:cs typeface="Montserrat"/>
              </a:rPr>
              <a:t>la</a:t>
            </a:r>
            <a:r>
              <a:rPr sz="1400" spc="-20" dirty="0">
                <a:solidFill>
                  <a:srgbClr val="353535"/>
                </a:solidFill>
                <a:latin typeface="Montserrat"/>
                <a:cs typeface="Montserrat"/>
              </a:rPr>
              <a:t> </a:t>
            </a:r>
            <a:r>
              <a:rPr sz="1400" dirty="0">
                <a:solidFill>
                  <a:srgbClr val="353535"/>
                </a:solidFill>
                <a:latin typeface="Montserrat"/>
                <a:cs typeface="Montserrat"/>
              </a:rPr>
              <a:t>réception</a:t>
            </a:r>
            <a:r>
              <a:rPr sz="1400" spc="-20" dirty="0">
                <a:solidFill>
                  <a:srgbClr val="353535"/>
                </a:solidFill>
                <a:latin typeface="Montserrat"/>
                <a:cs typeface="Montserrat"/>
              </a:rPr>
              <a:t> </a:t>
            </a:r>
            <a:r>
              <a:rPr sz="1400" dirty="0">
                <a:solidFill>
                  <a:srgbClr val="353535"/>
                </a:solidFill>
                <a:latin typeface="Montserrat"/>
                <a:cs typeface="Montserrat"/>
              </a:rPr>
              <a:t>de</a:t>
            </a:r>
            <a:r>
              <a:rPr sz="1400" spc="-20" dirty="0">
                <a:solidFill>
                  <a:srgbClr val="353535"/>
                </a:solidFill>
                <a:latin typeface="Montserrat"/>
                <a:cs typeface="Montserrat"/>
              </a:rPr>
              <a:t> </a:t>
            </a:r>
            <a:r>
              <a:rPr sz="1400" dirty="0">
                <a:solidFill>
                  <a:srgbClr val="353535"/>
                </a:solidFill>
                <a:latin typeface="Montserrat"/>
                <a:cs typeface="Montserrat"/>
              </a:rPr>
              <a:t>mes</a:t>
            </a:r>
            <a:r>
              <a:rPr sz="1400" spc="-20" dirty="0">
                <a:solidFill>
                  <a:srgbClr val="353535"/>
                </a:solidFill>
                <a:latin typeface="Montserrat"/>
                <a:cs typeface="Montserrat"/>
              </a:rPr>
              <a:t> </a:t>
            </a:r>
            <a:r>
              <a:rPr sz="1400" dirty="0">
                <a:solidFill>
                  <a:srgbClr val="353535"/>
                </a:solidFill>
                <a:latin typeface="Montserrat"/>
                <a:cs typeface="Montserrat"/>
              </a:rPr>
              <a:t>bulletins</a:t>
            </a:r>
            <a:r>
              <a:rPr sz="1400" spc="-20" dirty="0">
                <a:solidFill>
                  <a:srgbClr val="353535"/>
                </a:solidFill>
                <a:latin typeface="Montserrat"/>
                <a:cs typeface="Montserrat"/>
              </a:rPr>
              <a:t> </a:t>
            </a:r>
            <a:r>
              <a:rPr sz="1400" spc="-25" dirty="0">
                <a:solidFill>
                  <a:srgbClr val="353535"/>
                </a:solidFill>
                <a:latin typeface="Montserrat"/>
                <a:cs typeface="Montserrat"/>
              </a:rPr>
              <a:t>de </a:t>
            </a:r>
            <a:r>
              <a:rPr sz="1400" dirty="0">
                <a:solidFill>
                  <a:srgbClr val="353535"/>
                </a:solidFill>
                <a:latin typeface="Montserrat"/>
                <a:cs typeface="Montserrat"/>
              </a:rPr>
              <a:t>paie</a:t>
            </a:r>
            <a:r>
              <a:rPr sz="1400" spc="-20" dirty="0">
                <a:solidFill>
                  <a:srgbClr val="353535"/>
                </a:solidFill>
                <a:latin typeface="Montserrat"/>
                <a:cs typeface="Montserrat"/>
              </a:rPr>
              <a:t> </a:t>
            </a:r>
            <a:r>
              <a:rPr sz="1400" dirty="0">
                <a:solidFill>
                  <a:srgbClr val="353535"/>
                </a:solidFill>
                <a:latin typeface="Montserrat"/>
                <a:cs typeface="Montserrat"/>
              </a:rPr>
              <a:t>au</a:t>
            </a:r>
            <a:r>
              <a:rPr sz="1400" spc="-10" dirty="0">
                <a:solidFill>
                  <a:srgbClr val="353535"/>
                </a:solidFill>
                <a:latin typeface="Montserrat"/>
                <a:cs typeface="Montserrat"/>
              </a:rPr>
              <a:t> </a:t>
            </a:r>
            <a:r>
              <a:rPr sz="1400" dirty="0">
                <a:solidFill>
                  <a:srgbClr val="353535"/>
                </a:solidFill>
                <a:latin typeface="Montserrat"/>
                <a:cs typeface="Montserrat"/>
              </a:rPr>
              <a:t>format</a:t>
            </a:r>
            <a:r>
              <a:rPr sz="1400" spc="-10" dirty="0">
                <a:solidFill>
                  <a:srgbClr val="353535"/>
                </a:solidFill>
                <a:latin typeface="Montserrat"/>
                <a:cs typeface="Montserrat"/>
              </a:rPr>
              <a:t> électronique.</a:t>
            </a:r>
            <a:endParaRPr sz="1400">
              <a:latin typeface="Montserrat"/>
              <a:cs typeface="Montserrat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025626" y="8346848"/>
            <a:ext cx="453390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20" dirty="0">
                <a:latin typeface="Montserrat"/>
                <a:cs typeface="Montserrat"/>
              </a:rPr>
              <a:t>Date</a:t>
            </a:r>
            <a:endParaRPr sz="1400">
              <a:latin typeface="Montserrat"/>
              <a:cs typeface="Montserrat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1038297" y="9070097"/>
            <a:ext cx="31750" cy="0"/>
          </a:xfrm>
          <a:custGeom>
            <a:avLst/>
            <a:gdLst/>
            <a:ahLst/>
            <a:cxnLst/>
            <a:rect l="l" t="t" r="r" b="b"/>
            <a:pathLst>
              <a:path w="31750">
                <a:moveTo>
                  <a:pt x="0" y="0"/>
                </a:moveTo>
                <a:lnTo>
                  <a:pt x="31750" y="0"/>
                </a:lnTo>
              </a:path>
            </a:pathLst>
          </a:custGeom>
          <a:ln w="9525">
            <a:solidFill>
              <a:srgbClr val="35353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6" name="object 16"/>
          <p:cNvGrpSpPr/>
          <p:nvPr/>
        </p:nvGrpSpPr>
        <p:grpSpPr>
          <a:xfrm>
            <a:off x="1133790" y="8797001"/>
            <a:ext cx="2326640" cy="309880"/>
            <a:chOff x="1133790" y="8797001"/>
            <a:chExt cx="2326640" cy="309880"/>
          </a:xfrm>
        </p:grpSpPr>
        <p:sp>
          <p:nvSpPr>
            <p:cNvPr id="17" name="object 17"/>
            <p:cNvSpPr/>
            <p:nvPr/>
          </p:nvSpPr>
          <p:spPr>
            <a:xfrm>
              <a:off x="1133790" y="9070097"/>
              <a:ext cx="2263140" cy="0"/>
            </a:xfrm>
            <a:custGeom>
              <a:avLst/>
              <a:gdLst/>
              <a:ahLst/>
              <a:cxnLst/>
              <a:rect l="l" t="t" r="r" b="b"/>
              <a:pathLst>
                <a:path w="2263140">
                  <a:moveTo>
                    <a:pt x="0" y="0"/>
                  </a:moveTo>
                  <a:lnTo>
                    <a:pt x="2262873" y="0"/>
                  </a:lnTo>
                </a:path>
              </a:pathLst>
            </a:custGeom>
            <a:ln w="9525">
              <a:solidFill>
                <a:srgbClr val="353535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3428530" y="9070097"/>
              <a:ext cx="31750" cy="0"/>
            </a:xfrm>
            <a:custGeom>
              <a:avLst/>
              <a:gdLst/>
              <a:ahLst/>
              <a:cxnLst/>
              <a:rect l="l" t="t" r="r" b="b"/>
              <a:pathLst>
                <a:path w="31750">
                  <a:moveTo>
                    <a:pt x="0" y="0"/>
                  </a:moveTo>
                  <a:lnTo>
                    <a:pt x="31750" y="0"/>
                  </a:lnTo>
                </a:path>
              </a:pathLst>
            </a:custGeom>
            <a:ln w="9525">
              <a:solidFill>
                <a:srgbClr val="35353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1728156" y="8801764"/>
              <a:ext cx="87630" cy="300355"/>
            </a:xfrm>
            <a:custGeom>
              <a:avLst/>
              <a:gdLst/>
              <a:ahLst/>
              <a:cxnLst/>
              <a:rect l="l" t="t" r="r" b="b"/>
              <a:pathLst>
                <a:path w="87630" h="300354">
                  <a:moveTo>
                    <a:pt x="87122" y="0"/>
                  </a:moveTo>
                  <a:lnTo>
                    <a:pt x="0" y="300075"/>
                  </a:lnTo>
                </a:path>
              </a:pathLst>
            </a:custGeom>
            <a:ln w="9525">
              <a:solidFill>
                <a:srgbClr val="35353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2503713" y="8801764"/>
              <a:ext cx="87630" cy="300355"/>
            </a:xfrm>
            <a:custGeom>
              <a:avLst/>
              <a:gdLst/>
              <a:ahLst/>
              <a:cxnLst/>
              <a:rect l="l" t="t" r="r" b="b"/>
              <a:pathLst>
                <a:path w="87630" h="300354">
                  <a:moveTo>
                    <a:pt x="87122" y="0"/>
                  </a:moveTo>
                  <a:lnTo>
                    <a:pt x="0" y="300075"/>
                  </a:lnTo>
                </a:path>
              </a:pathLst>
            </a:custGeom>
            <a:ln w="9525">
              <a:solidFill>
                <a:srgbClr val="35353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1" name="object 21"/>
          <p:cNvSpPr txBox="1"/>
          <p:nvPr/>
        </p:nvSpPr>
        <p:spPr>
          <a:xfrm>
            <a:off x="4135456" y="8263289"/>
            <a:ext cx="898525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0" dirty="0">
                <a:latin typeface="Montserrat"/>
                <a:cs typeface="Montserrat"/>
              </a:rPr>
              <a:t>Signature</a:t>
            </a:r>
            <a:endParaRPr sz="1400">
              <a:latin typeface="Montserrat"/>
              <a:cs typeface="Montserrat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4148154" y="9042365"/>
            <a:ext cx="2410460" cy="0"/>
          </a:xfrm>
          <a:custGeom>
            <a:avLst/>
            <a:gdLst/>
            <a:ahLst/>
            <a:cxnLst/>
            <a:rect l="l" t="t" r="r" b="b"/>
            <a:pathLst>
              <a:path w="2410459">
                <a:moveTo>
                  <a:pt x="0" y="0"/>
                </a:moveTo>
                <a:lnTo>
                  <a:pt x="2410307" y="0"/>
                </a:lnTo>
              </a:path>
            </a:pathLst>
          </a:custGeom>
          <a:ln w="9525">
            <a:solidFill>
              <a:srgbClr val="35353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1049096" y="9525508"/>
            <a:ext cx="5113020" cy="558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5000"/>
              </a:lnSpc>
              <a:spcBef>
                <a:spcPts val="100"/>
              </a:spcBef>
            </a:pPr>
            <a:r>
              <a:rPr sz="1400" dirty="0">
                <a:solidFill>
                  <a:srgbClr val="0000FF"/>
                </a:solidFill>
                <a:latin typeface="Montserrat"/>
                <a:cs typeface="Montserrat"/>
              </a:rPr>
              <a:t>Merci</a:t>
            </a:r>
            <a:r>
              <a:rPr sz="1400" spc="-35" dirty="0">
                <a:solidFill>
                  <a:srgbClr val="0000FF"/>
                </a:solidFill>
                <a:latin typeface="Montserrat"/>
                <a:cs typeface="Montserrat"/>
              </a:rPr>
              <a:t> </a:t>
            </a:r>
            <a:r>
              <a:rPr sz="1400" dirty="0">
                <a:solidFill>
                  <a:srgbClr val="0000FF"/>
                </a:solidFill>
                <a:latin typeface="Montserrat"/>
                <a:cs typeface="Montserrat"/>
              </a:rPr>
              <a:t>de</a:t>
            </a:r>
            <a:r>
              <a:rPr sz="1400" spc="-30" dirty="0">
                <a:solidFill>
                  <a:srgbClr val="0000FF"/>
                </a:solidFill>
                <a:latin typeface="Montserrat"/>
                <a:cs typeface="Montserrat"/>
              </a:rPr>
              <a:t> </a:t>
            </a:r>
            <a:r>
              <a:rPr sz="1400" dirty="0">
                <a:solidFill>
                  <a:srgbClr val="0000FF"/>
                </a:solidFill>
                <a:latin typeface="Montserrat"/>
                <a:cs typeface="Montserrat"/>
              </a:rPr>
              <a:t>retourner</a:t>
            </a:r>
            <a:r>
              <a:rPr sz="1400" spc="-30" dirty="0">
                <a:solidFill>
                  <a:srgbClr val="0000FF"/>
                </a:solidFill>
                <a:latin typeface="Montserrat"/>
                <a:cs typeface="Montserrat"/>
              </a:rPr>
              <a:t> </a:t>
            </a:r>
            <a:r>
              <a:rPr sz="1400" dirty="0">
                <a:solidFill>
                  <a:srgbClr val="0000FF"/>
                </a:solidFill>
                <a:latin typeface="Montserrat"/>
                <a:cs typeface="Montserrat"/>
              </a:rPr>
              <a:t>ce</a:t>
            </a:r>
            <a:r>
              <a:rPr sz="1400" spc="-30" dirty="0">
                <a:solidFill>
                  <a:srgbClr val="0000FF"/>
                </a:solidFill>
                <a:latin typeface="Montserrat"/>
                <a:cs typeface="Montserrat"/>
              </a:rPr>
              <a:t> </a:t>
            </a:r>
            <a:r>
              <a:rPr sz="1400" dirty="0">
                <a:solidFill>
                  <a:srgbClr val="0000FF"/>
                </a:solidFill>
                <a:latin typeface="Montserrat"/>
                <a:cs typeface="Montserrat"/>
              </a:rPr>
              <a:t>formulaire</a:t>
            </a:r>
            <a:r>
              <a:rPr sz="1400" spc="-30" dirty="0">
                <a:solidFill>
                  <a:srgbClr val="0000FF"/>
                </a:solidFill>
                <a:latin typeface="Montserrat"/>
                <a:cs typeface="Montserrat"/>
              </a:rPr>
              <a:t> </a:t>
            </a:r>
            <a:r>
              <a:rPr sz="1400" dirty="0">
                <a:solidFill>
                  <a:srgbClr val="0000FF"/>
                </a:solidFill>
                <a:latin typeface="Montserrat"/>
                <a:cs typeface="Montserrat"/>
              </a:rPr>
              <a:t>complété,</a:t>
            </a:r>
            <a:r>
              <a:rPr sz="1400" spc="-30" dirty="0">
                <a:solidFill>
                  <a:srgbClr val="0000FF"/>
                </a:solidFill>
                <a:latin typeface="Montserrat"/>
                <a:cs typeface="Montserrat"/>
              </a:rPr>
              <a:t> </a:t>
            </a:r>
            <a:r>
              <a:rPr sz="1400" dirty="0">
                <a:solidFill>
                  <a:srgbClr val="0000FF"/>
                </a:solidFill>
                <a:latin typeface="Montserrat"/>
                <a:cs typeface="Montserrat"/>
              </a:rPr>
              <a:t>daté,</a:t>
            </a:r>
            <a:r>
              <a:rPr sz="1400" spc="-35" dirty="0">
                <a:solidFill>
                  <a:srgbClr val="0000FF"/>
                </a:solidFill>
                <a:latin typeface="Montserrat"/>
                <a:cs typeface="Montserrat"/>
              </a:rPr>
              <a:t> </a:t>
            </a:r>
            <a:r>
              <a:rPr sz="1400" dirty="0">
                <a:solidFill>
                  <a:srgbClr val="0000FF"/>
                </a:solidFill>
                <a:latin typeface="Montserrat"/>
                <a:cs typeface="Montserrat"/>
              </a:rPr>
              <a:t>et</a:t>
            </a:r>
            <a:r>
              <a:rPr sz="1400" spc="-30" dirty="0">
                <a:solidFill>
                  <a:srgbClr val="0000FF"/>
                </a:solidFill>
                <a:latin typeface="Montserrat"/>
                <a:cs typeface="Montserrat"/>
              </a:rPr>
              <a:t> </a:t>
            </a:r>
            <a:r>
              <a:rPr sz="1400" spc="-10" dirty="0">
                <a:solidFill>
                  <a:srgbClr val="0000FF"/>
                </a:solidFill>
                <a:latin typeface="Montserrat"/>
                <a:cs typeface="Montserrat"/>
              </a:rPr>
              <a:t>signé </a:t>
            </a:r>
            <a:r>
              <a:rPr sz="1400" dirty="0">
                <a:solidFill>
                  <a:srgbClr val="0000FF"/>
                </a:solidFill>
                <a:latin typeface="Montserrat"/>
                <a:cs typeface="Montserrat"/>
              </a:rPr>
              <a:t>à</a:t>
            </a:r>
            <a:r>
              <a:rPr sz="1400" spc="-40" dirty="0">
                <a:solidFill>
                  <a:srgbClr val="0000FF"/>
                </a:solidFill>
                <a:latin typeface="Montserrat"/>
                <a:cs typeface="Montserrat"/>
              </a:rPr>
              <a:t> </a:t>
            </a:r>
            <a:r>
              <a:rPr sz="1400" dirty="0">
                <a:solidFill>
                  <a:srgbClr val="0000FF"/>
                </a:solidFill>
                <a:latin typeface="Montserrat"/>
                <a:cs typeface="Montserrat"/>
              </a:rPr>
              <a:t>votre</a:t>
            </a:r>
            <a:r>
              <a:rPr sz="1400" spc="-40" dirty="0">
                <a:solidFill>
                  <a:srgbClr val="0000FF"/>
                </a:solidFill>
                <a:latin typeface="Montserrat"/>
                <a:cs typeface="Montserrat"/>
              </a:rPr>
              <a:t> </a:t>
            </a:r>
            <a:r>
              <a:rPr sz="1400" dirty="0">
                <a:solidFill>
                  <a:srgbClr val="0000FF"/>
                </a:solidFill>
                <a:latin typeface="Montserrat"/>
                <a:cs typeface="Montserrat"/>
              </a:rPr>
              <a:t>service</a:t>
            </a:r>
            <a:r>
              <a:rPr sz="1400" spc="-35" dirty="0">
                <a:solidFill>
                  <a:srgbClr val="0000FF"/>
                </a:solidFill>
                <a:latin typeface="Montserrat"/>
                <a:cs typeface="Montserrat"/>
              </a:rPr>
              <a:t> </a:t>
            </a:r>
            <a:r>
              <a:rPr sz="1400" dirty="0">
                <a:solidFill>
                  <a:srgbClr val="0000FF"/>
                </a:solidFill>
                <a:latin typeface="Montserrat"/>
                <a:cs typeface="Montserrat"/>
              </a:rPr>
              <a:t>des</a:t>
            </a:r>
            <a:r>
              <a:rPr sz="1400" spc="-40" dirty="0">
                <a:solidFill>
                  <a:srgbClr val="0000FF"/>
                </a:solidFill>
                <a:latin typeface="Montserrat"/>
                <a:cs typeface="Montserrat"/>
              </a:rPr>
              <a:t> </a:t>
            </a:r>
            <a:r>
              <a:rPr sz="1400" dirty="0">
                <a:solidFill>
                  <a:srgbClr val="0000FF"/>
                </a:solidFill>
                <a:latin typeface="Montserrat"/>
                <a:cs typeface="Montserrat"/>
              </a:rPr>
              <a:t>Ressources</a:t>
            </a:r>
            <a:r>
              <a:rPr sz="1400" spc="-35" dirty="0">
                <a:solidFill>
                  <a:srgbClr val="0000FF"/>
                </a:solidFill>
                <a:latin typeface="Montserrat"/>
                <a:cs typeface="Montserrat"/>
              </a:rPr>
              <a:t> </a:t>
            </a:r>
            <a:r>
              <a:rPr sz="1400" spc="-10" dirty="0">
                <a:solidFill>
                  <a:srgbClr val="0000FF"/>
                </a:solidFill>
                <a:latin typeface="Montserrat"/>
                <a:cs typeface="Montserrat"/>
              </a:rPr>
              <a:t>Humaines.</a:t>
            </a:r>
            <a:endParaRPr sz="1400">
              <a:latin typeface="Montserrat"/>
              <a:cs typeface="Montserra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0AC57ED5C3A334D842A1AF7E41B65CC" ma:contentTypeVersion="16" ma:contentTypeDescription="Crée un document." ma:contentTypeScope="" ma:versionID="497b0da0a7d27f7db09c5e5de8c6767a">
  <xsd:schema xmlns:xsd="http://www.w3.org/2001/XMLSchema" xmlns:xs="http://www.w3.org/2001/XMLSchema" xmlns:p="http://schemas.microsoft.com/office/2006/metadata/properties" xmlns:ns2="89bf91c0-ef08-42b2-8b93-775d4803754e" xmlns:ns3="8ad8df82-1668-4a7e-ad3f-c2705312cd54" targetNamespace="http://schemas.microsoft.com/office/2006/metadata/properties" ma:root="true" ma:fieldsID="237777304fa2a04f48bb50fb789f7cf4" ns2:_="" ns3:_="">
    <xsd:import namespace="89bf91c0-ef08-42b2-8b93-775d4803754e"/>
    <xsd:import namespace="8ad8df82-1668-4a7e-ad3f-c2705312cd5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Typededoc" minOccurs="0"/>
                <xsd:element ref="ns2:D_x00e9_tail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9bf91c0-ef08-42b2-8b93-775d4803754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Typededoc" ma:index="12" nillable="true" ma:displayName="Type de doc" ma:format="Dropdown" ma:indexed="true" ma:internalName="Typededoc">
      <xsd:simpleType>
        <xsd:restriction base="dms:Choice">
          <xsd:enumeration value="Docs de référence"/>
          <xsd:enumeration value="Docs personnalisés"/>
        </xsd:restriction>
      </xsd:simpleType>
    </xsd:element>
    <xsd:element name="D_x00e9_tails" ma:index="13" nillable="true" ma:displayName="Détails" ma:format="Dropdown" ma:internalName="D_x00e9_tails">
      <xsd:simpleType>
        <xsd:restriction base="dms:Choice">
          <xsd:enumeration value="Template"/>
          <xsd:enumeration value="Formulaire"/>
          <xsd:enumeration value="Autre"/>
          <xsd:enumeration value="Procedure"/>
        </xsd:restriction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Balises d’images" ma:readOnly="false" ma:fieldId="{5cf76f15-5ced-4ddc-b409-7134ff3c332f}" ma:taxonomyMulti="true" ma:sspId="63e13a61-b2c7-4246-b1e6-f08b241a42b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ad8df82-1668-4a7e-ad3f-c2705312cd54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62eabd05-6c44-4b80-a6d4-1ccaa25a2e06}" ma:internalName="TaxCatchAll" ma:showField="CatchAllData" ma:web="8ad8df82-1668-4a7e-ad3f-c2705312cd5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ypededoc xmlns="89bf91c0-ef08-42b2-8b93-775d4803754e" xsi:nil="true"/>
    <D_x00e9_tails xmlns="89bf91c0-ef08-42b2-8b93-775d4803754e" xsi:nil="true"/>
    <TaxCatchAll xmlns="8ad8df82-1668-4a7e-ad3f-c2705312cd54" xsi:nil="true"/>
    <lcf76f155ced4ddcb4097134ff3c332f xmlns="89bf91c0-ef08-42b2-8b93-775d4803754e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341A677-F151-4B93-9329-AC54563EB3EF}"/>
</file>

<file path=customXml/itemProps2.xml><?xml version="1.0" encoding="utf-8"?>
<ds:datastoreItem xmlns:ds="http://schemas.openxmlformats.org/officeDocument/2006/customXml" ds:itemID="{CC2B4ACD-C0A4-4173-933F-8C312A1153F9}"/>
</file>

<file path=customXml/itemProps3.xml><?xml version="1.0" encoding="utf-8"?>
<ds:datastoreItem xmlns:ds="http://schemas.openxmlformats.org/officeDocument/2006/customXml" ds:itemID="{F1212DD4-BF04-41E7-ACAF-013E83238EDC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87</Words>
  <Application>Microsoft Office PowerPoint</Application>
  <PresentationFormat>Personnalisé</PresentationFormat>
  <Paragraphs>12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Calibri</vt:lpstr>
      <vt:lpstr>Montserrat</vt:lpstr>
      <vt:lpstr>Montserrat SemiBold</vt:lpstr>
      <vt:lpstr>Office Theme</vt:lpstr>
      <vt:lpstr>FORMULAIRE DE REFUS DE LA DEMATERIALISATION DES BULLETINS DE PAIE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FORMULAIRE DE REFUS</dc:title>
  <cp:lastModifiedBy>DAS-NEVES Kelly</cp:lastModifiedBy>
  <cp:revision>1</cp:revision>
  <dcterms:created xsi:type="dcterms:W3CDTF">2025-06-17T15:03:23Z</dcterms:created>
  <dcterms:modified xsi:type="dcterms:W3CDTF">2025-06-17T15:03:28Z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2025-05-23T00:00:00Z</vt:filetime>
  </property>
  <property fmtid="{D5CDD505-2E9C-101B-9397-08002B2CF9AE}" pid="3" name="Creator">
    <vt:lpwstr>Adobe Illustrator 27.3 (Windows)</vt:lpwstr>
  </property>
  <property fmtid="{D5CDD505-2E9C-101B-9397-08002B2CF9AE}" pid="4" name="LastSaved">
    <vt:filetime>2025-06-17T00:00:00Z</vt:filetime>
  </property>
  <property fmtid="{D5CDD505-2E9C-101B-9397-08002B2CF9AE}" pid="5" name="Producer">
    <vt:lpwstr>Adobe PDF library 17.00</vt:lpwstr>
  </property>
  <property fmtid="{D5CDD505-2E9C-101B-9397-08002B2CF9AE}" pid="6" name="ContentTypeId">
    <vt:lpwstr>0x01010010AC57ED5C3A334D842A1AF7E41B65CC</vt:lpwstr>
  </property>
</Properties>
</file>