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6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7FFE566C_C58042F6.xml" ContentType="application/vnd.ms-powerpoint.comments+xml"/>
  <Override PartName="/ppt/comments/modernComment_7FFE566D_BA5E276F.xml" ContentType="application/vnd.ms-powerpoint.comments+xml"/>
  <Override PartName="/ppt/comments/modernComment_7FFE5670_D0BAB35F.xml" ContentType="application/vnd.ms-powerpoint.comments+xml"/>
  <Override PartName="/ppt/comments/modernComment_7FFE5671_2BB6B7AF.xml" ContentType="application/vnd.ms-powerpoint.comments+xml"/>
  <Override PartName="/ppt/comments/modernComment_7FFE5672_BAFC4A9D.xml" ContentType="application/vnd.ms-powerpoint.comment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90" r:id="rId5"/>
    <p:sldMasterId id="2147483717" r:id="rId6"/>
    <p:sldMasterId id="2147483741" r:id="rId7"/>
    <p:sldMasterId id="2147483764" r:id="rId8"/>
    <p:sldMasterId id="2147483788" r:id="rId9"/>
    <p:sldMasterId id="2147483808" r:id="rId10"/>
    <p:sldMasterId id="2147483831" r:id="rId11"/>
  </p:sldMasterIdLst>
  <p:notesMasterIdLst>
    <p:notesMasterId r:id="rId32"/>
  </p:notesMasterIdLst>
  <p:sldIdLst>
    <p:sldId id="257" r:id="rId12"/>
    <p:sldId id="318" r:id="rId13"/>
    <p:sldId id="2147374700" r:id="rId14"/>
    <p:sldId id="2147374701" r:id="rId15"/>
    <p:sldId id="2147374721" r:id="rId16"/>
    <p:sldId id="2147374703" r:id="rId17"/>
    <p:sldId id="2147374717" r:id="rId18"/>
    <p:sldId id="2147374704" r:id="rId19"/>
    <p:sldId id="1397" r:id="rId20"/>
    <p:sldId id="2147374718" r:id="rId21"/>
    <p:sldId id="2147374705" r:id="rId22"/>
    <p:sldId id="2147374706" r:id="rId23"/>
    <p:sldId id="2147374707" r:id="rId24"/>
    <p:sldId id="2147374710" r:id="rId25"/>
    <p:sldId id="2147374719" r:id="rId26"/>
    <p:sldId id="2147374708" r:id="rId27"/>
    <p:sldId id="2147374712" r:id="rId28"/>
    <p:sldId id="2147374715" r:id="rId29"/>
    <p:sldId id="2147374709" r:id="rId30"/>
    <p:sldId id="2147374720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7FEE39-1513-EC99-FA7F-A8B5198353F9}" name="DAS-NEVES Kelly" initials="DK" userId="S::kelly.das-neves@docaposte.fr::a91a96d4-370a-45e2-a351-cd2b7941614f" providerId="AD"/>
  <p188:author id="{A9FC6759-7235-71F6-4A63-4FA858418FA6}" name="ARETE Elodie" initials="AE" userId="S::elodie.arete@docaposte.fr::ec9f1fbb-f223-4998-ab6b-38ac20db1c9b" providerId="AD"/>
  <p188:author id="{81D1B3A2-5564-C7F6-D44E-7D42F8367A34}" name="HADDAD Sahar" initials="HS" userId="S::sahar.haddad@docaposte.fr::68cc7506-0d58-401b-bfeb-d46bc1bc5572" providerId="AD"/>
  <p188:author id="{245DC0FA-1074-7B1E-C906-339C6EF80024}" name="COLBERT Veronique" initials="CV" userId="S::veronique.colbert@laposte.fr::318f0300-7ddb-45f7-83d8-9a013e0b82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0FF"/>
    <a:srgbClr val="008000"/>
    <a:srgbClr val="D9F2D0"/>
    <a:srgbClr val="FFCE03"/>
    <a:srgbClr val="DDEAF7"/>
    <a:srgbClr val="FAFAFC"/>
    <a:srgbClr val="1B00FF"/>
    <a:srgbClr val="0272E3"/>
    <a:srgbClr val="FFFFFF"/>
    <a:srgbClr val="FFE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2AD31-B960-9F10-60A0-091B6B1C2AC7}" v="8" dt="2025-06-23T14:31:03.429"/>
    <p1510:client id="{9E11B4CF-0BFD-3692-A40F-3829017FFE69}" v="428" dt="2025-06-25T13:38:48.676"/>
    <p1510:client id="{D906757A-EA23-38CD-CD01-DCC5D1E18EF0}" v="40" dt="2025-06-24T13:39:07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microsoft.com/office/2018/10/relationships/authors" Target="authors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-NEVES Kelly" userId="S::kelly.das-neves@docaposte.fr::a91a96d4-370a-45e2-a351-cd2b7941614f" providerId="AD" clId="Web-{0222AD31-B960-9F10-60A0-091B6B1C2AC7}"/>
    <pc:docChg chg="addSld modSld">
      <pc:chgData name="DAS-NEVES Kelly" userId="S::kelly.das-neves@docaposte.fr::a91a96d4-370a-45e2-a351-cd2b7941614f" providerId="AD" clId="Web-{0222AD31-B960-9F10-60A0-091B6B1C2AC7}" dt="2025-06-23T14:31:03.429" v="6"/>
      <pc:docMkLst>
        <pc:docMk/>
      </pc:docMkLst>
      <pc:sldChg chg="addSp modSp add">
        <pc:chgData name="DAS-NEVES Kelly" userId="S::kelly.das-neves@docaposte.fr::a91a96d4-370a-45e2-a351-cd2b7941614f" providerId="AD" clId="Web-{0222AD31-B960-9F10-60A0-091B6B1C2AC7}" dt="2025-06-23T14:31:03.429" v="6"/>
        <pc:sldMkLst>
          <pc:docMk/>
          <pc:sldMk cId="197697239" sldId="2147374721"/>
        </pc:sldMkLst>
        <pc:spChg chg="add mod">
          <ac:chgData name="DAS-NEVES Kelly" userId="S::kelly.das-neves@docaposte.fr::a91a96d4-370a-45e2-a351-cd2b7941614f" providerId="AD" clId="Web-{0222AD31-B960-9F10-60A0-091B6B1C2AC7}" dt="2025-06-23T14:31:03.429" v="6"/>
          <ac:spMkLst>
            <pc:docMk/>
            <pc:sldMk cId="197697239" sldId="2147374721"/>
            <ac:spMk id="6" creationId="{B2A37191-46B5-B829-E8BA-754C8027717F}"/>
          </ac:spMkLst>
        </pc:spChg>
      </pc:sldChg>
    </pc:docChg>
  </pc:docChgLst>
  <pc:docChgLst>
    <pc:chgData name="DAS-NEVES Kelly" userId="S::kelly.das-neves@docaposte.fr::a91a96d4-370a-45e2-a351-cd2b7941614f" providerId="AD" clId="Web-{9E11B4CF-0BFD-3692-A40F-3829017FFE69}"/>
    <pc:docChg chg="modSld">
      <pc:chgData name="DAS-NEVES Kelly" userId="S::kelly.das-neves@docaposte.fr::a91a96d4-370a-45e2-a351-cd2b7941614f" providerId="AD" clId="Web-{9E11B4CF-0BFD-3692-A40F-3829017FFE69}" dt="2025-06-25T13:38:48.676" v="271"/>
      <pc:docMkLst>
        <pc:docMk/>
      </pc:docMkLst>
      <pc:sldChg chg="addSp delSp modSp">
        <pc:chgData name="DAS-NEVES Kelly" userId="S::kelly.das-neves@docaposte.fr::a91a96d4-370a-45e2-a351-cd2b7941614f" providerId="AD" clId="Web-{9E11B4CF-0BFD-3692-A40F-3829017FFE69}" dt="2025-06-25T13:38:48.676" v="271"/>
        <pc:sldMkLst>
          <pc:docMk/>
          <pc:sldMk cId="197697239" sldId="2147374721"/>
        </pc:sldMkLst>
        <pc:spChg chg="mod">
          <ac:chgData name="DAS-NEVES Kelly" userId="S::kelly.das-neves@docaposte.fr::a91a96d4-370a-45e2-a351-cd2b7941614f" providerId="AD" clId="Web-{9E11B4CF-0BFD-3692-A40F-3829017FFE69}" dt="2025-06-25T13:30:35.771" v="18" actId="20577"/>
          <ac:spMkLst>
            <pc:docMk/>
            <pc:sldMk cId="197697239" sldId="2147374721"/>
            <ac:spMk id="4" creationId="{17C698B2-8C31-6AF9-D357-B0D567729896}"/>
          </ac:spMkLst>
        </pc:spChg>
        <pc:spChg chg="mod">
          <ac:chgData name="DAS-NEVES Kelly" userId="S::kelly.das-neves@docaposte.fr::a91a96d4-370a-45e2-a351-cd2b7941614f" providerId="AD" clId="Web-{9E11B4CF-0BFD-3692-A40F-3829017FFE69}" dt="2025-06-25T13:31:22.319" v="71" actId="20577"/>
          <ac:spMkLst>
            <pc:docMk/>
            <pc:sldMk cId="197697239" sldId="2147374721"/>
            <ac:spMk id="5" creationId="{C14BC013-1C61-F11A-501A-6D6F2AA9583E}"/>
          </ac:spMkLst>
        </pc:spChg>
        <pc:spChg chg="del">
          <ac:chgData name="DAS-NEVES Kelly" userId="S::kelly.das-neves@docaposte.fr::a91a96d4-370a-45e2-a351-cd2b7941614f" providerId="AD" clId="Web-{9E11B4CF-0BFD-3692-A40F-3829017FFE69}" dt="2025-06-25T13:27:02.359" v="0"/>
          <ac:spMkLst>
            <pc:docMk/>
            <pc:sldMk cId="197697239" sldId="2147374721"/>
            <ac:spMk id="6" creationId="{B2A37191-46B5-B829-E8BA-754C8027717F}"/>
          </ac:spMkLst>
        </pc:spChg>
        <pc:spChg chg="add del mod">
          <ac:chgData name="DAS-NEVES Kelly" userId="S::kelly.das-neves@docaposte.fr::a91a96d4-370a-45e2-a351-cd2b7941614f" providerId="AD" clId="Web-{9E11B4CF-0BFD-3692-A40F-3829017FFE69}" dt="2025-06-25T13:31:23.398" v="72"/>
          <ac:spMkLst>
            <pc:docMk/>
            <pc:sldMk cId="197697239" sldId="2147374721"/>
            <ac:spMk id="7" creationId="{B9885D57-07F0-12F2-78CA-E4D9F1E82E50}"/>
          </ac:spMkLst>
        </pc:spChg>
        <pc:spChg chg="add del mod">
          <ac:chgData name="DAS-NEVES Kelly" userId="S::kelly.das-neves@docaposte.fr::a91a96d4-370a-45e2-a351-cd2b7941614f" providerId="AD" clId="Web-{9E11B4CF-0BFD-3692-A40F-3829017FFE69}" dt="2025-06-25T13:34:05.996" v="128"/>
          <ac:spMkLst>
            <pc:docMk/>
            <pc:sldMk cId="197697239" sldId="2147374721"/>
            <ac:spMk id="8" creationId="{C3D13FC9-4F05-EE85-E229-9E3A6A8249AB}"/>
          </ac:spMkLst>
        </pc:spChg>
        <pc:spChg chg="mod">
          <ac:chgData name="DAS-NEVES Kelly" userId="S::kelly.das-neves@docaposte.fr::a91a96d4-370a-45e2-a351-cd2b7941614f" providerId="AD" clId="Web-{9E11B4CF-0BFD-3692-A40F-3829017FFE69}" dt="2025-06-25T13:33:32.136" v="116" actId="20577"/>
          <ac:spMkLst>
            <pc:docMk/>
            <pc:sldMk cId="197697239" sldId="2147374721"/>
            <ac:spMk id="21" creationId="{00000000-0000-0000-0000-000000000000}"/>
          </ac:spMkLst>
        </pc:spChg>
        <pc:spChg chg="mod">
          <ac:chgData name="DAS-NEVES Kelly" userId="S::kelly.das-neves@docaposte.fr::a91a96d4-370a-45e2-a351-cd2b7941614f" providerId="AD" clId="Web-{9E11B4CF-0BFD-3692-A40F-3829017FFE69}" dt="2025-06-25T13:35:32.358" v="166" actId="20577"/>
          <ac:spMkLst>
            <pc:docMk/>
            <pc:sldMk cId="197697239" sldId="2147374721"/>
            <ac:spMk id="22" creationId="{00000000-0000-0000-0000-000000000000}"/>
          </ac:spMkLst>
        </pc:spChg>
        <pc:spChg chg="mod">
          <ac:chgData name="DAS-NEVES Kelly" userId="S::kelly.das-neves@docaposte.fr::a91a96d4-370a-45e2-a351-cd2b7941614f" providerId="AD" clId="Web-{9E11B4CF-0BFD-3692-A40F-3829017FFE69}" dt="2025-06-25T13:38:14.003" v="239" actId="20577"/>
          <ac:spMkLst>
            <pc:docMk/>
            <pc:sldMk cId="197697239" sldId="2147374721"/>
            <ac:spMk id="23" creationId="{00000000-0000-0000-0000-000000000000}"/>
          </ac:spMkLst>
        </pc:spChg>
        <pc:spChg chg="mod">
          <ac:chgData name="DAS-NEVES Kelly" userId="S::kelly.das-neves@docaposte.fr::a91a96d4-370a-45e2-a351-cd2b7941614f" providerId="AD" clId="Web-{9E11B4CF-0BFD-3692-A40F-3829017FFE69}" dt="2025-06-25T13:36:50.563" v="203" actId="1076"/>
          <ac:spMkLst>
            <pc:docMk/>
            <pc:sldMk cId="197697239" sldId="2147374721"/>
            <ac:spMk id="26" creationId="{00000000-0000-0000-0000-000000000000}"/>
          </ac:spMkLst>
        </pc:spChg>
        <pc:spChg chg="mod">
          <ac:chgData name="DAS-NEVES Kelly" userId="S::kelly.das-neves@docaposte.fr::a91a96d4-370a-45e2-a351-cd2b7941614f" providerId="AD" clId="Web-{9E11B4CF-0BFD-3692-A40F-3829017FFE69}" dt="2025-06-25T13:31:57.774" v="81" actId="20577"/>
          <ac:spMkLst>
            <pc:docMk/>
            <pc:sldMk cId="197697239" sldId="2147374721"/>
            <ac:spMk id="27" creationId="{00000000-0000-0000-0000-000000000000}"/>
          </ac:spMkLst>
        </pc:spChg>
        <pc:spChg chg="mod">
          <ac:chgData name="DAS-NEVES Kelly" userId="S::kelly.das-neves@docaposte.fr::a91a96d4-370a-45e2-a351-cd2b7941614f" providerId="AD" clId="Web-{9E11B4CF-0BFD-3692-A40F-3829017FFE69}" dt="2025-06-25T13:34:28.590" v="136" actId="14100"/>
          <ac:spMkLst>
            <pc:docMk/>
            <pc:sldMk cId="197697239" sldId="2147374721"/>
            <ac:spMk id="28" creationId="{00000000-0000-0000-0000-000000000000}"/>
          </ac:spMkLst>
        </pc:spChg>
        <pc:spChg chg="mod">
          <ac:chgData name="DAS-NEVES Kelly" userId="S::kelly.das-neves@docaposte.fr::a91a96d4-370a-45e2-a351-cd2b7941614f" providerId="AD" clId="Web-{9E11B4CF-0BFD-3692-A40F-3829017FFE69}" dt="2025-06-25T13:37:04.126" v="212" actId="20577"/>
          <ac:spMkLst>
            <pc:docMk/>
            <pc:sldMk cId="197697239" sldId="2147374721"/>
            <ac:spMk id="29" creationId="{00000000-0000-0000-0000-000000000000}"/>
          </ac:spMkLst>
        </pc:spChg>
        <pc:spChg chg="mod">
          <ac:chgData name="DAS-NEVES Kelly" userId="S::kelly.das-neves@docaposte.fr::a91a96d4-370a-45e2-a351-cd2b7941614f" providerId="AD" clId="Web-{9E11B4CF-0BFD-3692-A40F-3829017FFE69}" dt="2025-06-25T13:34:02.777" v="127" actId="20577"/>
          <ac:spMkLst>
            <pc:docMk/>
            <pc:sldMk cId="197697239" sldId="2147374721"/>
            <ac:spMk id="31" creationId="{00000000-0000-0000-0000-000000000000}"/>
          </ac:spMkLst>
        </pc:spChg>
        <pc:spChg chg="mod">
          <ac:chgData name="DAS-NEVES Kelly" userId="S::kelly.das-neves@docaposte.fr::a91a96d4-370a-45e2-a351-cd2b7941614f" providerId="AD" clId="Web-{9E11B4CF-0BFD-3692-A40F-3829017FFE69}" dt="2025-06-25T13:36:08.609" v="185" actId="20577"/>
          <ac:spMkLst>
            <pc:docMk/>
            <pc:sldMk cId="197697239" sldId="2147374721"/>
            <ac:spMk id="34" creationId="{00000000-0000-0000-0000-000000000000}"/>
          </ac:spMkLst>
        </pc:spChg>
        <pc:spChg chg="add del mod">
          <ac:chgData name="DAS-NEVES Kelly" userId="S::kelly.das-neves@docaposte.fr::a91a96d4-370a-45e2-a351-cd2b7941614f" providerId="AD" clId="Web-{9E11B4CF-0BFD-3692-A40F-3829017FFE69}" dt="2025-06-25T13:36:10.609" v="186"/>
          <ac:spMkLst>
            <pc:docMk/>
            <pc:sldMk cId="197697239" sldId="2147374721"/>
            <ac:spMk id="36" creationId="{F29DE1F3-77D8-F850-3244-5FA6D1922C28}"/>
          </ac:spMkLst>
        </pc:spChg>
        <pc:spChg chg="add del mod">
          <ac:chgData name="DAS-NEVES Kelly" userId="S::kelly.das-neves@docaposte.fr::a91a96d4-370a-45e2-a351-cd2b7941614f" providerId="AD" clId="Web-{9E11B4CF-0BFD-3692-A40F-3829017FFE69}" dt="2025-06-25T13:38:48.676" v="271"/>
          <ac:spMkLst>
            <pc:docMk/>
            <pc:sldMk cId="197697239" sldId="2147374721"/>
            <ac:spMk id="37" creationId="{3F2E59AB-DC5E-3A89-7458-E7DF3B505F3C}"/>
          </ac:spMkLst>
        </pc:spChg>
        <pc:spChg chg="mod">
          <ac:chgData name="DAS-NEVES Kelly" userId="S::kelly.das-neves@docaposte.fr::a91a96d4-370a-45e2-a351-cd2b7941614f" providerId="AD" clId="Web-{9E11B4CF-0BFD-3692-A40F-3829017FFE69}" dt="2025-06-25T13:38:45.488" v="270" actId="20577"/>
          <ac:spMkLst>
            <pc:docMk/>
            <pc:sldMk cId="197697239" sldId="2147374721"/>
            <ac:spMk id="39" creationId="{00000000-0000-0000-0000-000000000000}"/>
          </ac:spMkLst>
        </pc:spChg>
      </pc:sldChg>
    </pc:docChg>
  </pc:docChgLst>
  <pc:docChgLst>
    <pc:chgData name="DAS-NEVES Kelly" userId="S::kelly.das-neves@docaposte.fr::a91a96d4-370a-45e2-a351-cd2b7941614f" providerId="AD" clId="Web-{D906757A-EA23-38CD-CD01-DCC5D1E18EF0}"/>
    <pc:docChg chg="modSld">
      <pc:chgData name="DAS-NEVES Kelly" userId="S::kelly.das-neves@docaposte.fr::a91a96d4-370a-45e2-a351-cd2b7941614f" providerId="AD" clId="Web-{D906757A-EA23-38CD-CD01-DCC5D1E18EF0}" dt="2025-06-24T13:39:07.092" v="39" actId="1076"/>
      <pc:docMkLst>
        <pc:docMk/>
      </pc:docMkLst>
      <pc:sldChg chg="addSp delSp modSp">
        <pc:chgData name="DAS-NEVES Kelly" userId="S::kelly.das-neves@docaposte.fr::a91a96d4-370a-45e2-a351-cd2b7941614f" providerId="AD" clId="Web-{D906757A-EA23-38CD-CD01-DCC5D1E18EF0}" dt="2025-06-24T13:35:11.926" v="2" actId="1076"/>
        <pc:sldMkLst>
          <pc:docMk/>
          <pc:sldMk cId="3126732655" sldId="2147374701"/>
        </pc:sldMkLst>
        <pc:picChg chg="add mod">
          <ac:chgData name="DAS-NEVES Kelly" userId="S::kelly.das-neves@docaposte.fr::a91a96d4-370a-45e2-a351-cd2b7941614f" providerId="AD" clId="Web-{D906757A-EA23-38CD-CD01-DCC5D1E18EF0}" dt="2025-06-24T13:35:11.926" v="2" actId="1076"/>
          <ac:picMkLst>
            <pc:docMk/>
            <pc:sldMk cId="3126732655" sldId="2147374701"/>
            <ac:picMk id="2" creationId="{76BD6C92-628C-D71C-D211-1AD8765EE3F3}"/>
          </ac:picMkLst>
        </pc:picChg>
        <pc:picChg chg="del">
          <ac:chgData name="DAS-NEVES Kelly" userId="S::kelly.das-neves@docaposte.fr::a91a96d4-370a-45e2-a351-cd2b7941614f" providerId="AD" clId="Web-{D906757A-EA23-38CD-CD01-DCC5D1E18EF0}" dt="2025-06-24T13:35:05.660" v="0"/>
          <ac:picMkLst>
            <pc:docMk/>
            <pc:sldMk cId="3126732655" sldId="2147374701"/>
            <ac:picMk id="6" creationId="{78697836-7AB4-9DCB-C298-C912FC076575}"/>
          </ac:picMkLst>
        </pc:picChg>
      </pc:sldChg>
      <pc:sldChg chg="addSp delSp">
        <pc:chgData name="DAS-NEVES Kelly" userId="S::kelly.das-neves@docaposte.fr::a91a96d4-370a-45e2-a351-cd2b7941614f" providerId="AD" clId="Web-{D906757A-EA23-38CD-CD01-DCC5D1E18EF0}" dt="2025-06-24T13:36:43.450" v="8"/>
        <pc:sldMkLst>
          <pc:docMk/>
          <pc:sldMk cId="3309551775" sldId="2147374703"/>
        </pc:sldMkLst>
        <pc:spChg chg="add">
          <ac:chgData name="DAS-NEVES Kelly" userId="S::kelly.das-neves@docaposte.fr::a91a96d4-370a-45e2-a351-cd2b7941614f" providerId="AD" clId="Web-{D906757A-EA23-38CD-CD01-DCC5D1E18EF0}" dt="2025-06-24T13:36:43.450" v="8"/>
          <ac:spMkLst>
            <pc:docMk/>
            <pc:sldMk cId="3309551775" sldId="2147374703"/>
            <ac:spMk id="20" creationId="{C3144EF9-B7F3-B518-CE5E-9FFF0B17939E}"/>
          </ac:spMkLst>
        </pc:spChg>
        <pc:spChg chg="del">
          <ac:chgData name="DAS-NEVES Kelly" userId="S::kelly.das-neves@docaposte.fr::a91a96d4-370a-45e2-a351-cd2b7941614f" providerId="AD" clId="Web-{D906757A-EA23-38CD-CD01-DCC5D1E18EF0}" dt="2025-06-24T13:36:42.539" v="4"/>
          <ac:spMkLst>
            <pc:docMk/>
            <pc:sldMk cId="3309551775" sldId="2147374703"/>
            <ac:spMk id="30" creationId="{C3144EF9-B7F3-B518-CE5E-9FFF0B17939E}"/>
          </ac:spMkLst>
        </pc:spChg>
        <pc:grpChg chg="add">
          <ac:chgData name="DAS-NEVES Kelly" userId="S::kelly.das-neves@docaposte.fr::a91a96d4-370a-45e2-a351-cd2b7941614f" providerId="AD" clId="Web-{D906757A-EA23-38CD-CD01-DCC5D1E18EF0}" dt="2025-06-24T13:36:43.450" v="8"/>
          <ac:grpSpMkLst>
            <pc:docMk/>
            <pc:sldMk cId="3309551775" sldId="2147374703"/>
            <ac:grpSpMk id="16" creationId="{35F78B98-C070-10FE-9B30-71B4F091338E}"/>
          </ac:grpSpMkLst>
        </pc:grpChg>
        <pc:picChg chg="add">
          <ac:chgData name="DAS-NEVES Kelly" userId="S::kelly.das-neves@docaposte.fr::a91a96d4-370a-45e2-a351-cd2b7941614f" providerId="AD" clId="Web-{D906757A-EA23-38CD-CD01-DCC5D1E18EF0}" dt="2025-06-24T13:36:43.450" v="8"/>
          <ac:picMkLst>
            <pc:docMk/>
            <pc:sldMk cId="3309551775" sldId="2147374703"/>
            <ac:picMk id="2" creationId="{078EFAC2-59DB-9A4B-E1B1-E8C79B47454A}"/>
          </ac:picMkLst>
        </pc:picChg>
        <pc:picChg chg="add">
          <ac:chgData name="DAS-NEVES Kelly" userId="S::kelly.das-neves@docaposte.fr::a91a96d4-370a-45e2-a351-cd2b7941614f" providerId="AD" clId="Web-{D906757A-EA23-38CD-CD01-DCC5D1E18EF0}" dt="2025-06-24T13:36:43.450" v="8"/>
          <ac:picMkLst>
            <pc:docMk/>
            <pc:sldMk cId="3309551775" sldId="2147374703"/>
            <ac:picMk id="3" creationId="{F624678B-7329-DFD1-8398-F1D32FA494C3}"/>
          </ac:picMkLst>
        </pc:picChg>
        <pc:picChg chg="add">
          <ac:chgData name="DAS-NEVES Kelly" userId="S::kelly.das-neves@docaposte.fr::a91a96d4-370a-45e2-a351-cd2b7941614f" providerId="AD" clId="Web-{D906757A-EA23-38CD-CD01-DCC5D1E18EF0}" dt="2025-06-24T13:36:43.450" v="8"/>
          <ac:picMkLst>
            <pc:docMk/>
            <pc:sldMk cId="3309551775" sldId="2147374703"/>
            <ac:picMk id="18" creationId="{3EE3929A-5928-08DF-F38B-467A5B528AE5}"/>
          </ac:picMkLst>
        </pc:picChg>
        <pc:picChg chg="add">
          <ac:chgData name="DAS-NEVES Kelly" userId="S::kelly.das-neves@docaposte.fr::a91a96d4-370a-45e2-a351-cd2b7941614f" providerId="AD" clId="Web-{D906757A-EA23-38CD-CD01-DCC5D1E18EF0}" dt="2025-06-24T13:36:43.450" v="8"/>
          <ac:picMkLst>
            <pc:docMk/>
            <pc:sldMk cId="3309551775" sldId="2147374703"/>
            <ac:picMk id="21" creationId="{32F8722D-0C30-3115-8F8A-00C2FDCD6B25}"/>
          </ac:picMkLst>
        </pc:picChg>
        <pc:picChg chg="del">
          <ac:chgData name="DAS-NEVES Kelly" userId="S::kelly.das-neves@docaposte.fr::a91a96d4-370a-45e2-a351-cd2b7941614f" providerId="AD" clId="Web-{D906757A-EA23-38CD-CD01-DCC5D1E18EF0}" dt="2025-06-24T13:36:42.539" v="6"/>
          <ac:picMkLst>
            <pc:docMk/>
            <pc:sldMk cId="3309551775" sldId="2147374703"/>
            <ac:picMk id="22" creationId="{078EFAC2-59DB-9A4B-E1B1-E8C79B47454A}"/>
          </ac:picMkLst>
        </pc:picChg>
        <pc:picChg chg="del">
          <ac:chgData name="DAS-NEVES Kelly" userId="S::kelly.das-neves@docaposte.fr::a91a96d4-370a-45e2-a351-cd2b7941614f" providerId="AD" clId="Web-{D906757A-EA23-38CD-CD01-DCC5D1E18EF0}" dt="2025-06-24T13:36:42.539" v="5"/>
          <ac:picMkLst>
            <pc:docMk/>
            <pc:sldMk cId="3309551775" sldId="2147374703"/>
            <ac:picMk id="23" creationId="{F624678B-7329-DFD1-8398-F1D32FA494C3}"/>
          </ac:picMkLst>
        </pc:picChg>
        <pc:picChg chg="del">
          <ac:chgData name="DAS-NEVES Kelly" userId="S::kelly.das-neves@docaposte.fr::a91a96d4-370a-45e2-a351-cd2b7941614f" providerId="AD" clId="Web-{D906757A-EA23-38CD-CD01-DCC5D1E18EF0}" dt="2025-06-24T13:36:42.539" v="7"/>
          <ac:picMkLst>
            <pc:docMk/>
            <pc:sldMk cId="3309551775" sldId="2147374703"/>
            <ac:picMk id="25" creationId="{3EE3929A-5928-08DF-F38B-467A5B528AE5}"/>
          </ac:picMkLst>
        </pc:picChg>
        <pc:picChg chg="del">
          <ac:chgData name="DAS-NEVES Kelly" userId="S::kelly.das-neves@docaposte.fr::a91a96d4-370a-45e2-a351-cd2b7941614f" providerId="AD" clId="Web-{D906757A-EA23-38CD-CD01-DCC5D1E18EF0}" dt="2025-06-24T13:36:42.539" v="3"/>
          <ac:picMkLst>
            <pc:docMk/>
            <pc:sldMk cId="3309551775" sldId="2147374703"/>
            <ac:picMk id="26" creationId="{32F8722D-0C30-3115-8F8A-00C2FDCD6B25}"/>
          </ac:picMkLst>
        </pc:picChg>
      </pc:sldChg>
      <pc:sldChg chg="addSp delSp modSp">
        <pc:chgData name="DAS-NEVES Kelly" userId="S::kelly.das-neves@docaposte.fr::a91a96d4-370a-45e2-a351-cd2b7941614f" providerId="AD" clId="Web-{D906757A-EA23-38CD-CD01-DCC5D1E18EF0}" dt="2025-06-24T13:37:11.400" v="11" actId="1076"/>
        <pc:sldMkLst>
          <pc:docMk/>
          <pc:sldMk cId="1500804799" sldId="2147374707"/>
        </pc:sldMkLst>
        <pc:picChg chg="add mod">
          <ac:chgData name="DAS-NEVES Kelly" userId="S::kelly.das-neves@docaposte.fr::a91a96d4-370a-45e2-a351-cd2b7941614f" providerId="AD" clId="Web-{D906757A-EA23-38CD-CD01-DCC5D1E18EF0}" dt="2025-06-24T13:37:11.400" v="11" actId="1076"/>
          <ac:picMkLst>
            <pc:docMk/>
            <pc:sldMk cId="1500804799" sldId="2147374707"/>
            <ac:picMk id="3" creationId="{642E5723-D0FD-E2F7-4FBF-2149B2D8FE68}"/>
          </ac:picMkLst>
        </pc:picChg>
        <pc:picChg chg="del">
          <ac:chgData name="DAS-NEVES Kelly" userId="S::kelly.das-neves@docaposte.fr::a91a96d4-370a-45e2-a351-cd2b7941614f" providerId="AD" clId="Web-{D906757A-EA23-38CD-CD01-DCC5D1E18EF0}" dt="2025-06-24T13:37:07.509" v="9"/>
          <ac:picMkLst>
            <pc:docMk/>
            <pc:sldMk cId="1500804799" sldId="2147374707"/>
            <ac:picMk id="25" creationId="{3283A825-0175-157B-ACF8-875977BEBFED}"/>
          </ac:picMkLst>
        </pc:picChg>
      </pc:sldChg>
      <pc:sldChg chg="addSp delSp modSp">
        <pc:chgData name="DAS-NEVES Kelly" userId="S::kelly.das-neves@docaposte.fr::a91a96d4-370a-45e2-a351-cd2b7941614f" providerId="AD" clId="Web-{D906757A-EA23-38CD-CD01-DCC5D1E18EF0}" dt="2025-06-24T13:38:10.074" v="21" actId="1076"/>
        <pc:sldMkLst>
          <pc:docMk/>
          <pc:sldMk cId="1144305002" sldId="2147374708"/>
        </pc:sldMkLst>
        <pc:picChg chg="add del mod">
          <ac:chgData name="DAS-NEVES Kelly" userId="S::kelly.das-neves@docaposte.fr::a91a96d4-370a-45e2-a351-cd2b7941614f" providerId="AD" clId="Web-{D906757A-EA23-38CD-CD01-DCC5D1E18EF0}" dt="2025-06-24T13:37:54.417" v="17"/>
          <ac:picMkLst>
            <pc:docMk/>
            <pc:sldMk cId="1144305002" sldId="2147374708"/>
            <ac:picMk id="2" creationId="{028CE983-47EB-0C47-677B-951C3861848F}"/>
          </ac:picMkLst>
        </pc:picChg>
        <pc:picChg chg="add mod">
          <ac:chgData name="DAS-NEVES Kelly" userId="S::kelly.das-neves@docaposte.fr::a91a96d4-370a-45e2-a351-cd2b7941614f" providerId="AD" clId="Web-{D906757A-EA23-38CD-CD01-DCC5D1E18EF0}" dt="2025-06-24T13:38:10.074" v="21" actId="1076"/>
          <ac:picMkLst>
            <pc:docMk/>
            <pc:sldMk cId="1144305002" sldId="2147374708"/>
            <ac:picMk id="3" creationId="{C6BF9864-DAEC-5771-E14E-1B5B618BF7BD}"/>
          </ac:picMkLst>
        </pc:picChg>
        <pc:picChg chg="del">
          <ac:chgData name="DAS-NEVES Kelly" userId="S::kelly.das-neves@docaposte.fr::a91a96d4-370a-45e2-a351-cd2b7941614f" providerId="AD" clId="Web-{D906757A-EA23-38CD-CD01-DCC5D1E18EF0}" dt="2025-06-24T13:37:46.292" v="12"/>
          <ac:picMkLst>
            <pc:docMk/>
            <pc:sldMk cId="1144305002" sldId="2147374708"/>
            <ac:picMk id="10" creationId="{460AC370-1357-ABFE-BD34-9A0DE6742D73}"/>
          </ac:picMkLst>
        </pc:picChg>
        <pc:picChg chg="add del mod">
          <ac:chgData name="DAS-NEVES Kelly" userId="S::kelly.das-neves@docaposte.fr::a91a96d4-370a-45e2-a351-cd2b7941614f" providerId="AD" clId="Web-{D906757A-EA23-38CD-CD01-DCC5D1E18EF0}" dt="2025-06-24T13:38:08.043" v="20"/>
          <ac:picMkLst>
            <pc:docMk/>
            <pc:sldMk cId="1144305002" sldId="2147374708"/>
            <ac:picMk id="11" creationId="{BDB5DA35-4B82-5888-F67D-CC60A8582F72}"/>
          </ac:picMkLst>
        </pc:picChg>
      </pc:sldChg>
      <pc:sldChg chg="addSp delSp modSp">
        <pc:chgData name="DAS-NEVES Kelly" userId="S::kelly.das-neves@docaposte.fr::a91a96d4-370a-45e2-a351-cd2b7941614f" providerId="AD" clId="Web-{D906757A-EA23-38CD-CD01-DCC5D1E18EF0}" dt="2025-06-24T13:39:07.092" v="39" actId="1076"/>
        <pc:sldMkLst>
          <pc:docMk/>
          <pc:sldMk cId="1630853723" sldId="2147374712"/>
        </pc:sldMkLst>
        <pc:picChg chg="add mod ord">
          <ac:chgData name="DAS-NEVES Kelly" userId="S::kelly.das-neves@docaposte.fr::a91a96d4-370a-45e2-a351-cd2b7941614f" providerId="AD" clId="Web-{D906757A-EA23-38CD-CD01-DCC5D1E18EF0}" dt="2025-06-24T13:39:07.092" v="39" actId="1076"/>
          <ac:picMkLst>
            <pc:docMk/>
            <pc:sldMk cId="1630853723" sldId="2147374712"/>
            <ac:picMk id="2" creationId="{AAE9C02A-6048-C507-1D11-3E7A9C9FF2BB}"/>
          </ac:picMkLst>
        </pc:picChg>
        <pc:picChg chg="add mod ord">
          <ac:chgData name="DAS-NEVES Kelly" userId="S::kelly.das-neves@docaposte.fr::a91a96d4-370a-45e2-a351-cd2b7941614f" providerId="AD" clId="Web-{D906757A-EA23-38CD-CD01-DCC5D1E18EF0}" dt="2025-06-24T13:38:53.545" v="35" actId="1076"/>
          <ac:picMkLst>
            <pc:docMk/>
            <pc:sldMk cId="1630853723" sldId="2147374712"/>
            <ac:picMk id="3" creationId="{13B8BEB0-AC72-077E-9215-F7F0D039CFFB}"/>
          </ac:picMkLst>
        </pc:picChg>
        <pc:picChg chg="add mod">
          <ac:chgData name="DAS-NEVES Kelly" userId="S::kelly.das-neves@docaposte.fr::a91a96d4-370a-45e2-a351-cd2b7941614f" providerId="AD" clId="Web-{D906757A-EA23-38CD-CD01-DCC5D1E18EF0}" dt="2025-06-24T13:38:43.638" v="32" actId="1076"/>
          <ac:picMkLst>
            <pc:docMk/>
            <pc:sldMk cId="1630853723" sldId="2147374712"/>
            <ac:picMk id="6" creationId="{78B11F7C-7815-B465-89CB-8CE67253B3A6}"/>
          </ac:picMkLst>
        </pc:picChg>
        <pc:picChg chg="del">
          <ac:chgData name="DAS-NEVES Kelly" userId="S::kelly.das-neves@docaposte.fr::a91a96d4-370a-45e2-a351-cd2b7941614f" providerId="AD" clId="Web-{D906757A-EA23-38CD-CD01-DCC5D1E18EF0}" dt="2025-06-24T13:38:34.700" v="22"/>
          <ac:picMkLst>
            <pc:docMk/>
            <pc:sldMk cId="1630853723" sldId="2147374712"/>
            <ac:picMk id="7" creationId="{EFCD8B92-BF6A-BE45-A426-8DABA16745D4}"/>
          </ac:picMkLst>
        </pc:picChg>
        <pc:picChg chg="add mod">
          <ac:chgData name="DAS-NEVES Kelly" userId="S::kelly.das-neves@docaposte.fr::a91a96d4-370a-45e2-a351-cd2b7941614f" providerId="AD" clId="Web-{D906757A-EA23-38CD-CD01-DCC5D1E18EF0}" dt="2025-06-24T13:39:03.404" v="38" actId="1076"/>
          <ac:picMkLst>
            <pc:docMk/>
            <pc:sldMk cId="1630853723" sldId="2147374712"/>
            <ac:picMk id="8" creationId="{B9A2C2FE-11F4-704E-9A6E-622A5A483DD4}"/>
          </ac:picMkLst>
        </pc:picChg>
      </pc:sldChg>
    </pc:docChg>
  </pc:docChgLst>
</pc:chgInfo>
</file>

<file path=ppt/comments/modernComment_7FFE566C_C58042F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DDF66A2-064D-4D80-A9A1-90DC109E62DA}" authorId="{A9FC6759-7235-71F6-4A63-4FA858418FA6}" status="resolved" created="2025-04-24T14:36:45.492" complete="100000">
    <pc:sldMkLst xmlns:pc="http://schemas.microsoft.com/office/powerpoint/2013/main/command">
      <pc:docMk/>
      <pc:sldMk cId="3313517302" sldId="2147374700"/>
    </pc:sldMkLst>
    <p188:txBody>
      <a:bodyPr/>
      <a:lstStyle/>
      <a:p>
        <a:r>
          <a:rPr lang="fr-FR"/>
          <a:t>[@HADDAD Sahar] ici je pense qu'on peut mettre des illustration plutôt que des coches : https://zeroheight.com/4c2bfba73/p/06b0f7-illustrations/b/30d5af</a:t>
        </a:r>
      </a:p>
    </p188:txBody>
  </p188:cm>
</p188:cmLst>
</file>

<file path=ppt/comments/modernComment_7FFE566D_BA5E276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5C06FFC-B1E7-4F87-9C03-A2DDAE918B8F}" authorId="{A9FC6759-7235-71F6-4A63-4FA858418FA6}" status="resolved" created="2025-04-24T14:38:10.58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26732655" sldId="2147374701"/>
      <ac:spMk id="13" creationId="{04618D2A-E5C9-EB28-5602-FCB28B987753}"/>
    </ac:deMkLst>
    <p188:txBody>
      <a:bodyPr/>
      <a:lstStyle/>
      <a:p>
        <a:r>
          <a:rPr lang="fr-FR"/>
          <a:t>À mettre dans un bloc bleu [@HADDAD Sahar] </a:t>
        </a:r>
      </a:p>
    </p188:txBody>
  </p188:cm>
</p188:cmLst>
</file>

<file path=ppt/comments/modernComment_7FFE5670_D0BAB3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84053A-FCBB-4098-B75D-CACA687711CA}" authorId="{A9FC6759-7235-71F6-4A63-4FA858418FA6}" status="resolved" created="2025-04-24T14:40:00.712" complete="100000">
    <pc:sldMkLst xmlns:pc="http://schemas.microsoft.com/office/powerpoint/2013/main/command">
      <pc:docMk/>
      <pc:sldMk cId="3501896543" sldId="2147374704"/>
    </pc:sldMkLst>
    <p188:txBody>
      <a:bodyPr/>
      <a:lstStyle/>
      <a:p>
        <a:r>
          <a:rPr lang="fr-FR"/>
          <a:t>[@HADDAD Sahar] ici tu peux reprendre le format de la slide avec les blocs verts pour mettre en avant les avantages :)</a:t>
        </a:r>
      </a:p>
    </p188:txBody>
  </p188:cm>
</p188:cmLst>
</file>

<file path=ppt/comments/modernComment_7FFE5671_2BB6B7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C9BE3C-1FAB-46F1-ADD6-B22FCFC72AEF}" authorId="{A9FC6759-7235-71F6-4A63-4FA858418FA6}" status="resolved" created="2025-04-24T14:41:07.837" complete="100000">
    <pc:sldMkLst xmlns:pc="http://schemas.microsoft.com/office/powerpoint/2013/main/command">
      <pc:docMk/>
      <pc:sldMk cId="733394863" sldId="2147374705"/>
    </pc:sldMkLst>
    <p188:txBody>
      <a:bodyPr/>
      <a:lstStyle/>
      <a:p>
        <a:r>
          <a:rPr lang="fr-FR"/>
          <a:t>Aligner les illustrations pour éviter la lecture en zig-zag [@HADDAD Sahar] </a:t>
        </a:r>
      </a:p>
    </p188:txBody>
  </p188:cm>
</p188:cmLst>
</file>

<file path=ppt/comments/modernComment_7FFE5672_BAFC4A9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03775E6-BB08-44D3-A223-4654C4673724}" authorId="{A9FC6759-7235-71F6-4A63-4FA858418FA6}" status="resolved" created="2025-04-24T14:41:26.040" complete="100000">
    <pc:sldMkLst xmlns:pc="http://schemas.microsoft.com/office/powerpoint/2013/main/command">
      <pc:docMk/>
      <pc:sldMk cId="3137096349" sldId="2147374706"/>
    </pc:sldMkLst>
    <p188:txBody>
      <a:bodyPr/>
      <a:lstStyle/>
      <a:p>
        <a:r>
          <a:rPr lang="fr-FR"/>
          <a:t>Pareil : mettre les illustrations à gauche pour faciliter la lecture [@HADDAD Sahar]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8F5E2-079A-4A26-8C00-A26B748AD0A0}" type="datetimeFigureOut">
              <a:t>26/06/2025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4DFD-D294-469D-8BC5-DD6549D0EFF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53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" b="0" i="0" u="none" baseline="0"/>
              <a:t>TEST TEST TEST</a:t>
            </a:r>
            <a:endParaRPr lang="e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66B4DFD-D294-469D-8BC5-DD6549D0EFF2}" type="slidenum">
              <a:rPr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8177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F15BC-6B81-A412-38F0-4D44B45F5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5BFE529-ECFD-CC67-5EFF-017452342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42E472-1939-24D4-438F-99230BFC4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D650CE-E42A-3DD9-0686-04ABF6508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70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B70D3-FCD0-F0EC-DA8B-C636C163F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A54B21-0AF9-F597-AA71-AF7997214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7BB7CB6-7383-AA9E-7871-E8EE33159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EBA19F-4BE8-282B-3843-7851A0954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5455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4E53A-6896-E710-0788-3E0ABF509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FB58F4-3188-765D-A07A-BE3B406CB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122F89-8283-DCE4-8244-BC4000B88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4C28C0-E1D6-7911-B4CD-8C8CD513C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676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8D15B-677D-12AF-8F6F-AD8282E14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8E9BD7A-6E85-60F8-4820-303159BFE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BA25E4-D31B-DA7B-F229-5FB528921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836B51-1553-51C5-4F58-D156EFA34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122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6E99D-B635-5413-B0D2-8454A576F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08BF7C7-90B7-5230-597F-7FB0708D6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1022104-5645-511F-6F2A-E55FB6FC6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BCEA04-A387-6F4E-AF23-B81F07F3D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7870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A44BE-AA2C-B447-C77D-2BA849F67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9174CA4-05FD-D129-A19F-8FE677ED4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1324741-5185-4DAD-ACE1-DA6168E71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E76357-479C-59AA-DEF7-2446BB1FD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453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3F1A4-8B6D-43C5-DDBB-CC2DC7082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BB825F7-1235-5125-858B-971EE73BF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859E093-730E-9219-AD01-17B0E6387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0CBD5-254B-0CB9-015F-158CD9609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591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Pict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3363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5426" y="2839106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842B210-9840-4D47-B2FB-3A68F992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99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ole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5BDE41F2-87CE-9246-B29C-5504C26051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F78F5C41-7916-D84B-A923-176E3C824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8CC5D56D-E02A-D74B-9D9E-30015F871D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21" name="Espace réservé pour une image  24">
            <a:extLst>
              <a:ext uri="{FF2B5EF4-FFF2-40B4-BE49-F238E27FC236}">
                <a16:creationId xmlns:a16="http://schemas.microsoft.com/office/drawing/2014/main" id="{02939F27-4F87-284C-800E-79596263DF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D60667C1-D493-C240-9B09-21D726D3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9F0EC6-37CE-0845-88A8-F59B0178561D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147545E6-339D-B245-93A6-DE43EBB3B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6B4B5960-9DDC-7644-B98F-CC8AA9014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E101EFB8-2C3F-A249-A232-0B6B3AABB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B7FB1DB7-B641-244D-93BC-9D0DE3710B7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FAF326-9210-5D49-BD1B-517F4582ADE0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52B8FFE-AD8C-454A-AE61-06D43A2FF70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9BA1441C-3377-9F46-9571-C0AAA42CCA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73609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38F61D-3B0D-EA46-BA45-C01D78A4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49D6F9-F53A-244D-A7A1-AD81B7B86ABA}"/>
              </a:ext>
            </a:extLst>
          </p:cNvPr>
          <p:cNvSpPr/>
          <p:nvPr/>
        </p:nvSpPr>
        <p:spPr>
          <a:xfrm>
            <a:off x="247201" y="2098331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FFD2F751-0E8D-2B42-A9AA-E80BC05B1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200" y="2098330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A6E6894-D405-F941-A37F-8999540A2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63040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EE2D1E-A4D8-CF4A-8324-A9EAFE160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821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F35E-A37D-404F-A4BA-45C8EAEF9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516810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AFEEEFBA-D899-BE4D-B838-2958D658B9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49697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5079BD-B57A-3749-933E-FA8DC2CD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B2EB216-9615-BE41-9F6B-F2A1B93CB7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9FB93695-2E8C-424A-8F25-BAD6FFEAB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F56BE18-CB01-EC46-96C9-B8C23CB5A9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730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EEF996B4-05E4-DB42-AC5B-1BC880DB56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94866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12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65CA2A2-D57D-FD4F-BC5B-36CF75DC8C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47556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C2759E-D14C-B840-B696-E14940CC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E685C6-878A-F44E-94D3-20B012C4B6A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9AAE27C-22C2-184E-A2BB-C95F093E1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CF2578-B466-7F41-AF5C-0453F2970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67820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55C9AC-88F7-A042-A685-AAE117DA8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D3F15D-5421-1A47-B9ED-A126B645A91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4CABD72-5F42-874E-962A-D7A94556A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C8F257-DB23-D14B-8F15-F56E87E20B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10756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33FAFF-6255-154D-AAE5-9ECD17BD7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EC8ADD-5A8E-CB4D-8FF0-6BB2A9FFBB8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6810E634-9EBD-7149-8FE0-39C6615E22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AC1D04D1-A66B-C24A-80C2-6D701C4AFC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06332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31A9746A-E8EE-3947-9844-82E047CD8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D7BBC6-7C39-1446-A18B-60AC4C43D95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81D8F44-6870-D54A-BB97-F0C3D9428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60871F1-C761-8847-AD39-8CA729483D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94336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eu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70991B57-5D88-1848-B012-9A9803DAA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50081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DD5E064-156C-8742-9EE7-B9C50B17D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4C2FC7-308E-2144-AFCF-B5BE89BCAE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2809AD5-F727-4C40-ABF3-BAC65ED99B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14F937E7-6969-1B40-A530-30E0F0AE23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58510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4CAB0EB-936D-CA45-BAE0-02B28AC8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A1176E-3CEB-C643-9E8F-C2F15ED902D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0829C027-22EF-2340-9DE6-CCC96BCE7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85765296-3DFD-734F-A1D0-C6EA0FEC5D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68835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C1685EC5-5C48-CF49-9810-E61AA7207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1F656AB-661B-1645-AFEA-BC48775CC9F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25182855-BE8E-9945-897D-2120F6034E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8476FBC9-B748-7C44-98E5-0FD3394F34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69212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260B914-C1A4-E546-A498-35B15E61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462257-EFBB-5C47-BAEA-F650B8CD1F5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1719A911-33EA-4A43-9090-2DD303AD2D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7A82F245-8490-124E-9C5E-2A7C6A20C8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4792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0B2712-9997-8F4E-BD12-6AC8BCCD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C8D86-D49A-FB4E-82E4-9D0274A143E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E13C801-06B3-6944-98DF-03B0F94E4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58D2C5B-91E9-6344-B438-3FC6D2CE5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2313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54A3D5-103B-044D-8CA4-4FF5F455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6BD1E1-D8BA-2C47-B358-BEFCC062B91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D101A86-5305-7F4F-A3E0-6BD116CA0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4AA6D2B-B7F0-5F4B-A8F6-F3F6668659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41214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8FD8AB9-2968-B546-A091-51927AC5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F9B666-ECD9-D64F-ABA5-3C0A6E2B5A4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F6AA7B4-875E-7440-A44A-190EA8CB14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7B830DF-6C74-5A4F-BC36-18B1AEB118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62638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BA7F6C8-BEE7-A348-B0CF-704061DCD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854301-307E-9A40-90DE-2945817472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869DB8-A05A-304D-889F-3956ED3FC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A5DD7A1-7823-664D-B8DA-54A0E73A5E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63071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803321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92175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urquoise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25DE26D-C1BF-6943-BE49-BE4C5FCF070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14965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7D73B2B-348A-E74E-A5BD-F613EDC0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66372B8-A33B-3A4C-AA6B-F134D725802A}"/>
              </a:ext>
            </a:extLst>
          </p:cNvPr>
          <p:cNvSpPr/>
          <p:nvPr/>
        </p:nvSpPr>
        <p:spPr>
          <a:xfrm>
            <a:off x="8911168" y="378509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0F67659-7E74-504D-955D-2DB793FA5A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47016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A4373-0660-B042-8066-46FE964E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r="26690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58E56E-B04C-B94B-9410-D34B1A42FFF1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2F2C714-8AA9-EF4F-AB62-BB36F167D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92873357-EE34-DE43-A90B-41C7B1A2AD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91AE1678-AA54-0D47-8D6E-39D0B44B37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439600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58F03CD-9943-1247-B1FD-5576C54C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41C0BB-91BC-E745-B24E-4A08F5A8A412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2B07D9F-EA50-BE4A-BB7F-1919247DBFD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50005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71D3CB3-8F62-DA45-AE62-F19560397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05812E2-E5F8-E348-A86D-5ECD821DFD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25894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0CE462-C1A0-6149-ADAD-58DD3EDA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873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4704F01-231B-5743-B6F5-5B17183E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3C429ED-BD95-0845-A210-3002596A7C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50812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476F-5C90-9E40-9A56-0E733115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6D24AA4-C8F7-2C47-A3B1-560A53260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5ABCC68-D4B6-0447-8E8B-4B80C8551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6376B0A-4437-9A48-BA5F-77463DBA42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28805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FD711B6-F068-C34C-B929-BDB2D5C11A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74798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A61DC284-3B91-CC43-9C4C-CA9C89B95A2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53965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5DF081-90F6-ED49-B314-C3302C631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5EC200-69B1-E649-911C-CA27F57D5B3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01C88FC-7DA4-FB47-9341-CFDF4F3A1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B529792-BF03-D04F-8F06-AD3EC0FC0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16085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5D7C99-BBB1-B144-A633-62B902AC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6B8A9B-D923-3441-A49F-0FD7C6E42EA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A4C9DA9-CDAD-0F48-B9AC-4285405A35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E552323C-03C1-9649-9DD5-9D54011449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67943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Violet 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0D3DF3-4888-EF4A-BD84-B79EE916E22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5B610A-0908-A442-8896-ADFA3661C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307493F-52CA-AA4D-BB21-94840E295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9975C1B-9AD9-A642-AC5C-9B4F0335D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BFF73D-5BC8-4241-8365-5710C9E4CC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38799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43D6326-13C8-E245-8132-85A65324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96F344-1297-2F42-A7BB-067EFC73F4D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37A160D-FD23-A34B-9AD4-F26E32420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A40BDC6-FEFA-9543-910B-67220CE5B48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63911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AF876C8-45BD-CC40-ADD8-F93C3F0F2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E9A14B5-8C72-F54F-BE90-08A831B33D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161DF33E-677F-5543-A5BC-7FBA8ACCA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4F78289-DEA1-994C-ABE0-98FFA378D38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70563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591F8D65-5E29-4446-848A-E02A9770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0CDDBEF-03EA-1943-B416-F184BA52AB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D957D14B-1893-4E47-9203-CCCAAF2341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E5E01BE-06C5-6840-A1E4-C419D6B3FD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70878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C0CCC2-D6AF-364C-8701-3B0A0440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0F37F3-14F9-5444-8FA3-888AED976C9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0D37B25-AB6D-B74C-BC96-551E5BC8DB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F988E21-98C5-1248-B6B0-6CF7FA814F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36824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577DAF-EB0A-F844-BB36-B736D2B6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191253-DC71-C049-BB19-81F3D63F715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93046D3-D1C5-4A4C-9FA2-4D1AB8465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DEAE599-4277-2240-B448-0279B1B51E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50272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B6050E-099E-CB48-A35B-9C253027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0C11ED-F81E-094C-BF66-2304FFBDBA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A67CF3F-D31E-9546-862B-86A27CE53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08FF602-50D8-DF47-86DF-EF7C17F90C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94594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742F3C-EBF1-7441-A425-4828AC7E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B8CA7-A82C-0D4A-A49E-8E75B899966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1DB3A50-9AEB-B049-AF3F-181D8AE79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18DF97C-EAA7-0A49-98FE-8126FF546B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73210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086591-9BF1-DC4A-9DD8-50541F38C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7741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8F203A6-E907-A543-A5B5-C1C23A56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  <a:effectLst/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094905" y="0"/>
            <a:ext cx="30970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A190FCCD-94FB-2949-8BC2-CDC9B4703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209595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2522C46-D807-0F43-AEDE-026FE4D7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6" t="19738" r="29436" b="27401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C5C2F2-3ACA-7640-A21C-58B92D462461}"/>
              </a:ext>
            </a:extLst>
          </p:cNvPr>
          <p:cNvSpPr/>
          <p:nvPr/>
        </p:nvSpPr>
        <p:spPr>
          <a:xfrm>
            <a:off x="8806923" y="378509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839055B-9983-7A4F-B26B-C0337EA53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762C7EC1-CA7D-2741-810D-BD0F033D82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F56C26AA-085D-CB46-82D2-EDECB5C1D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A41F0A5-6308-1F48-83F3-5040386AE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2765309-1C87-E648-B19F-9C0DE12885ED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B226E63E-3148-0B4F-834E-A2C6C7DF65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40225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Bleu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B4C2BD-4B9A-3945-8DF5-34FE27D1D0B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83292C-1784-ED4E-89C2-401E02B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5778022-C744-7D4D-8335-2B77B1A16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B076C99-63CB-E849-B0C9-BFAC1409F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617662A9-FA4A-6C4A-BB70-2D411EC11B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03781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0AFF241-4D07-834B-AEC5-E51317912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B01BA7-5B19-C14F-A3D1-1CFF7EDE7590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232A1-D82B-3D49-90BF-0908D66BB4FC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C418086-B84A-4841-9C8C-A2AB120A6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6A296909-18E2-DC46-A012-2B34F7EFC7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20F4442F-E860-1D44-B1E2-7B8EFAD77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266598D-DFC5-0145-A1A8-EB29C61E4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675A3FA-74AA-234D-868A-C63233F0F40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9150CD3D-9F87-FD44-82A0-F45BDDF877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87352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9C9D1B4-3410-5242-9A61-DE7DFAF2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879F5C0-9282-9741-8B86-2A54F8592A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DA642F-B358-E94F-952C-17B0E58737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377ED029-5655-2B48-BFC9-0094FC6DC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BA8ECB-DC10-064A-A75A-25466F21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053466A-314D-9140-AA8F-AD0EB700672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658E0BEB-1DBB-1148-92CC-D664499331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84722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B1936E-5ABC-9F42-82E9-84A928FA3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264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2BD4A5E-C9A2-6947-B320-57138DD9D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D63D685-F7EF-F64D-A1F3-914490B103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41715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D6BA04-E348-654F-838C-764E3590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2FD6AD4-35C5-554C-A26C-E97A7ACF1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CCE994-D296-D340-AEFE-5C2412ED4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948D640-FC25-BD41-AA25-18577CDC19E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1013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111C79E-DA76-6648-A951-237593A541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41551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6081A37-635A-4F41-87CB-A1276B57E8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59067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8F955B-F8A3-ED45-A249-2513A32BA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C4B315-9F5D-AF49-AB82-1009E05A23A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8BDABF8-802A-F14A-9D9D-E182772C0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051B1B0-EA9A-9447-9ED5-31DD2F1B63F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74805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12A78B-AEDA-6044-B5F8-070BF4DF1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17A3A-7F82-3C43-9B63-8EC4A11B6E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6D3A124-8D65-C54F-B976-DD8EE90DC5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66CD6EEA-38A7-E641-900C-854086CFE5F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20435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9293CD5-FA9A-4A41-B1E5-1BE3723FC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AE7BA5-398E-1E48-A764-21AB1ABF97C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A84FA1F7-BDDA-7245-81AD-AE07A3160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C13D801D-C31D-5346-BDFA-ADEEFCE902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11894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Turquoise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C5EE144-5F6C-6749-B8EA-A0E6703722B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F08B36-F080-2844-BAFB-DA8A3B13B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DF87D5A-4B72-B649-9F31-25D553E98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F3C51787-BE42-4A4A-B089-1B45B5519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EC233F0A-C1CA-A24F-BD3B-95AF878D9C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7811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45771F1A-3CCA-9749-AD80-35B020B0E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EF3643-8AC9-7545-ACD7-0399A7D436D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CEBF497-6A28-2D4F-9321-F172A692B7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CBF3116E-110F-B841-BCE2-78144E6B07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88999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96F31CA-B902-BD4F-94F6-2695C795E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E179F6-ED13-7A44-8DE5-ED0C7A24FA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27402AB-CBEC-F548-B338-49CF6B993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83E2B2-AA95-E44A-A9BA-C03C6D759C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94086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858AA81-AE85-BB4A-B638-4B0898EF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EE916C9-7F90-D44F-99F1-591B01FD7AF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BB308C6-2825-2845-AA54-8A46A9F4EB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12CDD9C5-B3B3-4043-BAD5-2277DCDC6B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98876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D5F5BFEA-F98F-8F43-80C3-9BCE40259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B0479F9-590D-394D-A136-B1BCB6ED473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0FC98B2E-CA76-7B46-A0D8-76ADB55789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2E82C580-0B03-D44F-8CEB-671A9BD5ED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16449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76988810-8F39-1149-BAC0-F70412EA1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593E051-F1E1-8A4F-AB09-A45EBE8520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B02A5F59-6942-A34F-9515-B882474CD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C5CB831-DB5F-4342-826E-F88F2503EA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37409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4973D8-A24F-6A4B-9607-D1B45823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D192C-BA2A-484F-AD95-3E896FD5B15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6041040-30B3-5B40-82F2-5355B025B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A33EF50-2161-0A45-AF55-DAFCCC5F10C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247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FCA567-9806-EE46-BEAF-A0FF83953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45C05A-041F-1D41-AF23-40EA4688200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5DA81F0-6BEE-804E-8EEB-6E95B0773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70E74FD-835B-0346-AA83-FB40A71135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72700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E5DBD8-610A-B642-8038-1005D1739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FF9F88-7DEB-CA4E-88D7-2E14095F05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631661D-3BB4-CD41-A011-6014400BC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815EEB2-FD90-FB4A-A15C-773945BB4B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50274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2626FB8-C1FD-D84E-963E-C089DC003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C9703B-CE00-2A4E-BDA4-B340B32DCD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2CA8FE3-A419-134F-AAA6-7E075318F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32A00C8-73A3-4049-9D67-60F0C03C7E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04891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2851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"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2D3467-C411-7D4E-A04E-6886D845C4E4}"/>
              </a:ext>
            </a:extLst>
          </p:cNvPr>
          <p:cNvSpPr/>
          <p:nvPr/>
        </p:nvSpPr>
        <p:spPr>
          <a:xfrm>
            <a:off x="4931596" y="2239981"/>
            <a:ext cx="2147299" cy="1592280"/>
          </a:xfrm>
          <a:prstGeom prst="rect">
            <a:avLst/>
          </a:prstGeom>
          <a:solidFill>
            <a:schemeClr val="accent2"/>
          </a:solidFill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FDD652-8037-B647-9859-E500445BBC09}"/>
              </a:ext>
            </a:extLst>
          </p:cNvPr>
          <p:cNvGrpSpPr/>
          <p:nvPr/>
        </p:nvGrpSpPr>
        <p:grpSpPr>
          <a:xfrm>
            <a:off x="695325" y="2165059"/>
            <a:ext cx="10764838" cy="2527882"/>
            <a:chOff x="695325" y="2158647"/>
            <a:chExt cx="10764838" cy="252788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A787D76-2BA0-6242-8D98-E1D153DC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99" y="2527979"/>
              <a:ext cx="5029200" cy="215855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6CBF97E-1E05-A849-A13A-0D92A14E9752}"/>
                </a:ext>
              </a:extLst>
            </p:cNvPr>
            <p:cNvSpPr txBox="1"/>
            <p:nvPr/>
          </p:nvSpPr>
          <p:spPr>
            <a:xfrm>
              <a:off x="695325" y="2158647"/>
              <a:ext cx="10764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dirty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Digiposte </a:t>
              </a:r>
              <a:r>
                <a:rPr lang="fr-FR" sz="1800" dirty="0" err="1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is</a:t>
              </a:r>
              <a:r>
                <a:rPr lang="fr-FR" sz="1800" dirty="0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a solution </a:t>
              </a:r>
              <a:r>
                <a:rPr lang="fr-FR" sz="1800" dirty="0" err="1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operated</a:t>
              </a:r>
              <a:r>
                <a:rPr lang="fr-FR" sz="1800" dirty="0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by </a:t>
              </a:r>
              <a:r>
                <a:rPr lang="fr-FR" sz="1800" dirty="0" err="1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Docaposte</a:t>
              </a:r>
              <a:endParaRPr lang="fr-FR" sz="1800" dirty="0" smtClean="0">
                <a:solidFill>
                  <a:schemeClr val="tx2"/>
                </a:solidFill>
                <a:effectLst>
                  <a:glow rad="114300">
                    <a:schemeClr val="accent2"/>
                  </a:glow>
                </a:effectLst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6718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869B53C-F740-2D4E-8327-2007D70B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260246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picto -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4614A9E-5E4F-E94E-9E85-F01A62DA0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46C505-09EC-5249-B3E5-E0D5E3B977B3}"/>
              </a:ext>
            </a:extLst>
          </p:cNvPr>
          <p:cNvSpPr/>
          <p:nvPr/>
        </p:nvSpPr>
        <p:spPr>
          <a:xfrm>
            <a:off x="8834107" y="378509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accent6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72973182-DA7D-F946-90C8-0EA5F4ED39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97996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E630DDD-80A4-FC47-9B05-200D7AF3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3682E54-BCBC-1A40-AE62-ACC25EE32C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270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D77D9A-4B5A-464F-9E49-B2CDC617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6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448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D8761F06-B07A-AF45-BDF6-D67896A17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57274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C0CFA876-1A8E-1B4A-8372-BB1533E80B4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45821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45E473E-6FEE-2542-9E81-6B0FBA775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6D7DEB5-AE0D-F942-9779-2E16B182B53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689DF871-5816-8C45-9423-AD2E034A0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403C466-2706-9641-A18E-06116D2C8B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0891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98FDC9D-2130-1143-9CE2-6B10F3599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72CB6EF-F19F-B244-A6F8-08CBD4D0E17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78629E35-DA66-A14E-880A-FD4B0BB58D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776E9E70-3678-E843-881C-BB61331123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42672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07869A18-513B-F647-83C6-CA41B7C4D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066E59F-FC8B-734D-B9F7-7A370B8460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711FA04F-A284-974B-B05C-09C00D1B62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1C5496CA-39F2-EF48-BCA0-ED19721A2E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03653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0CA485E-3A3D-8D4E-A904-A0D1E271B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641476-F223-A14E-998B-AAEBBA58C8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27734FB-6519-6F40-BCA9-08609C1F2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8CB0CF-F961-AC46-9F97-F30A7A4A49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5486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Titre de la présentation</a:t>
            </a:r>
            <a:br>
              <a:rPr lang="fr-FR"/>
            </a:br>
            <a:endParaRPr lang="fr-FR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26557184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C8FDEAA-A386-214A-BEE3-FF6CA831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776F70-2A83-EA48-A847-246E573BE52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E81DC8A-D9AD-1945-A476-E27E39C59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873C320-0939-734E-9FF9-E69D0C1C1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72167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574853-E69D-964F-ADA9-0A3A47EA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17E69-DE64-134D-BA32-9A84326371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D07093A-51E5-1D4F-9EA5-732B827D7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545BA35-8592-7C45-ADA4-7058A59B86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24000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84332BF-38C1-314A-8678-685E71C5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6D9655-9863-9342-9785-72B8EC003EF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A604F23-CD75-FF49-8986-CBB7B1AC1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2841AFD-855B-0742-9CCC-1A86CE1D03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08327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5F54D26-C60F-6440-8A52-10D7F61D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07D1513-827A-D04C-89E7-2FD701D15D3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AF0433D-FA3D-4C4D-A871-AADE3CBC6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83CADA9-048A-B349-8F8D-B91FF18B2F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75904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1998D7B0-98F7-2549-AF1C-004E36135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D65484-5838-5D46-AF88-A765E825D29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471CAD-1C92-BB48-A75A-A9C0B0563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8030EB4-6FB4-374C-B7A1-5D810DAC92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3987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3CC983-80E6-684A-95DE-D72D30A0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D0AD90-4BE6-D643-AA49-EDBE7FC55FC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30EB7EB-F96B-1440-8963-988EA490D4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196BCA0-6909-5541-A54F-724BE64C80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09443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0736E3D-BC86-EF42-A3FA-B9762284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FAB85A-2B85-8846-BCC3-FE02AC923296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7738392-3E2B-6740-B298-C24A648BE4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BB32CF6-5FCE-B948-B791-0F2106F7E3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56584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87EED0F-1BA5-5C44-A499-05689C62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807A1A-FA6E-804D-B4BA-D16302C96DD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BE784AA-7E2F-9E43-80DB-8D0184AF0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EFECFC98-7A32-394A-ABB0-FF4E541AF5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6787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Titre de la présentation</a:t>
            </a:r>
            <a:br>
              <a:rPr lang="fr-FR"/>
            </a:br>
            <a:endParaRPr lang="fr-FR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55020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9F0A-5340-4CB3-90A4-33236D024A67}" type="datetime1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528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fond 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7948E-92A2-304B-8082-013D315E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7FCF-C033-4D7A-954B-840FAB21000D}" type="datetime1">
              <a:rPr lang="fr-FR" smtClean="0"/>
              <a:t>26/06/2025</a:t>
            </a:fld>
            <a:r>
              <a:rPr lang="fr-FR"/>
              <a:t>   -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A2569-5411-384C-A183-C48D16848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7712" y="6418979"/>
            <a:ext cx="2743200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1EAC5B0-6BAC-7946-8152-D675A184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539972CC-26FE-2B40-9A5C-12C68A4C6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8" y="1482540"/>
            <a:ext cx="10833512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8BCD6E-B7FB-794A-B137-8A840E51C264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F87E37-AFF6-CF4C-A911-D719C409A327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F85AC3F-CF83-B049-A49D-2E2624E4970A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3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F4EDE-EF16-9B4D-9422-868750F1B4EB}"/>
              </a:ext>
            </a:extLst>
          </p:cNvPr>
          <p:cNvSpPr/>
          <p:nvPr/>
        </p:nvSpPr>
        <p:spPr>
          <a:xfrm>
            <a:off x="0" y="0"/>
            <a:ext cx="4042800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2800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00213"/>
            <a:ext cx="4042800" cy="5157787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une image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01539EFF-91D9-FB48-AB8D-E9FDDB5CB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8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6C7FE3-622C-8740-AD24-F7E111B9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4781-D891-42AF-930A-174FAE8C2D4E}" type="datetime1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BA3216-B456-4745-A86A-E643104AE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34">
            <a:extLst>
              <a:ext uri="{FF2B5EF4-FFF2-40B4-BE49-F238E27FC236}">
                <a16:creationId xmlns:a16="http://schemas.microsoft.com/office/drawing/2014/main" id="{34F207FA-B66C-6F40-820D-94FE89F1CD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19859" y="-22860"/>
            <a:ext cx="3770047" cy="6344662"/>
          </a:xfrm>
          <a:custGeom>
            <a:avLst/>
            <a:gdLst>
              <a:gd name="connsiteX0" fmla="*/ 0 w 2790825"/>
              <a:gd name="connsiteY0" fmla="*/ 6278601 h 6278601"/>
              <a:gd name="connsiteX1" fmla="*/ 751485 w 2790825"/>
              <a:gd name="connsiteY1" fmla="*/ 0 h 6278601"/>
              <a:gd name="connsiteX2" fmla="*/ 2790825 w 2790825"/>
              <a:gd name="connsiteY2" fmla="*/ 0 h 6278601"/>
              <a:gd name="connsiteX3" fmla="*/ 2039340 w 2790825"/>
              <a:gd name="connsiteY3" fmla="*/ 6278601 h 6278601"/>
              <a:gd name="connsiteX4" fmla="*/ 0 w 2790825"/>
              <a:gd name="connsiteY4" fmla="*/ 6278601 h 6278601"/>
              <a:gd name="connsiteX0" fmla="*/ 0 w 2790825"/>
              <a:gd name="connsiteY0" fmla="*/ 6278601 h 6278601"/>
              <a:gd name="connsiteX1" fmla="*/ 1020427 w 2790825"/>
              <a:gd name="connsiteY1" fmla="*/ 0 h 6278601"/>
              <a:gd name="connsiteX2" fmla="*/ 2790825 w 2790825"/>
              <a:gd name="connsiteY2" fmla="*/ 0 h 6278601"/>
              <a:gd name="connsiteX3" fmla="*/ 2039340 w 2790825"/>
              <a:gd name="connsiteY3" fmla="*/ 6278601 h 6278601"/>
              <a:gd name="connsiteX4" fmla="*/ 0 w 2790825"/>
              <a:gd name="connsiteY4" fmla="*/ 6278601 h 6278601"/>
              <a:gd name="connsiteX0" fmla="*/ 0 w 3310778"/>
              <a:gd name="connsiteY0" fmla="*/ 6314460 h 6314460"/>
              <a:gd name="connsiteX1" fmla="*/ 1540380 w 3310778"/>
              <a:gd name="connsiteY1" fmla="*/ 0 h 6314460"/>
              <a:gd name="connsiteX2" fmla="*/ 3310778 w 3310778"/>
              <a:gd name="connsiteY2" fmla="*/ 0 h 6314460"/>
              <a:gd name="connsiteX3" fmla="*/ 2559293 w 3310778"/>
              <a:gd name="connsiteY3" fmla="*/ 6278601 h 6314460"/>
              <a:gd name="connsiteX4" fmla="*/ 0 w 3310778"/>
              <a:gd name="connsiteY4" fmla="*/ 6314460 h 6314460"/>
              <a:gd name="connsiteX0" fmla="*/ 0 w 3312328"/>
              <a:gd name="connsiteY0" fmla="*/ 6314460 h 6314460"/>
              <a:gd name="connsiteX1" fmla="*/ 1540380 w 3312328"/>
              <a:gd name="connsiteY1" fmla="*/ 0 h 6314460"/>
              <a:gd name="connsiteX2" fmla="*/ 3310778 w 3312328"/>
              <a:gd name="connsiteY2" fmla="*/ 0 h 6314460"/>
              <a:gd name="connsiteX3" fmla="*/ 3312328 w 3312328"/>
              <a:gd name="connsiteY3" fmla="*/ 6278601 h 6314460"/>
              <a:gd name="connsiteX4" fmla="*/ 0 w 3312328"/>
              <a:gd name="connsiteY4" fmla="*/ 6314460 h 6314460"/>
              <a:gd name="connsiteX0" fmla="*/ 0 w 3312328"/>
              <a:gd name="connsiteY0" fmla="*/ 6314460 h 6314460"/>
              <a:gd name="connsiteX1" fmla="*/ 1213256 w 3312328"/>
              <a:gd name="connsiteY1" fmla="*/ 0 h 6314460"/>
              <a:gd name="connsiteX2" fmla="*/ 3310778 w 3312328"/>
              <a:gd name="connsiteY2" fmla="*/ 0 h 6314460"/>
              <a:gd name="connsiteX3" fmla="*/ 3312328 w 3312328"/>
              <a:gd name="connsiteY3" fmla="*/ 6278601 h 6314460"/>
              <a:gd name="connsiteX4" fmla="*/ 0 w 3312328"/>
              <a:gd name="connsiteY4" fmla="*/ 6314460 h 6314460"/>
              <a:gd name="connsiteX0" fmla="*/ 0 w 3371805"/>
              <a:gd name="connsiteY0" fmla="*/ 6314460 h 6314460"/>
              <a:gd name="connsiteX1" fmla="*/ 1272733 w 3371805"/>
              <a:gd name="connsiteY1" fmla="*/ 0 h 6314460"/>
              <a:gd name="connsiteX2" fmla="*/ 3370255 w 3371805"/>
              <a:gd name="connsiteY2" fmla="*/ 0 h 6314460"/>
              <a:gd name="connsiteX3" fmla="*/ 3371805 w 3371805"/>
              <a:gd name="connsiteY3" fmla="*/ 6278601 h 6314460"/>
              <a:gd name="connsiteX4" fmla="*/ 0 w 3371805"/>
              <a:gd name="connsiteY4" fmla="*/ 6314460 h 6314460"/>
              <a:gd name="connsiteX0" fmla="*/ 0 w 3371805"/>
              <a:gd name="connsiteY0" fmla="*/ 6314460 h 6314460"/>
              <a:gd name="connsiteX1" fmla="*/ 1272733 w 3371805"/>
              <a:gd name="connsiteY1" fmla="*/ 0 h 6314460"/>
              <a:gd name="connsiteX2" fmla="*/ 3370255 w 3371805"/>
              <a:gd name="connsiteY2" fmla="*/ 0 h 6314460"/>
              <a:gd name="connsiteX3" fmla="*/ 3371805 w 3371805"/>
              <a:gd name="connsiteY3" fmla="*/ 6295147 h 6314460"/>
              <a:gd name="connsiteX4" fmla="*/ 0 w 3371805"/>
              <a:gd name="connsiteY4" fmla="*/ 6314460 h 631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1805" h="6314460">
                <a:moveTo>
                  <a:pt x="0" y="6314460"/>
                </a:moveTo>
                <a:lnTo>
                  <a:pt x="1272733" y="0"/>
                </a:lnTo>
                <a:lnTo>
                  <a:pt x="3370255" y="0"/>
                </a:lnTo>
                <a:cubicBezTo>
                  <a:pt x="3370772" y="2092867"/>
                  <a:pt x="3371288" y="4202280"/>
                  <a:pt x="3371805" y="6295147"/>
                </a:cubicBezTo>
                <a:lnTo>
                  <a:pt x="0" y="631446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Insérez votre image</a:t>
            </a:r>
          </a:p>
        </p:txBody>
      </p:sp>
      <p:sp>
        <p:nvSpPr>
          <p:cNvPr id="7" name="Parallélogramme 27">
            <a:extLst>
              <a:ext uri="{FF2B5EF4-FFF2-40B4-BE49-F238E27FC236}">
                <a16:creationId xmlns:a16="http://schemas.microsoft.com/office/drawing/2014/main" id="{9AAA4716-3EF6-904B-8B3B-7EBFB3613C1A}"/>
              </a:ext>
            </a:extLst>
          </p:cNvPr>
          <p:cNvSpPr/>
          <p:nvPr userDrawn="1"/>
        </p:nvSpPr>
        <p:spPr>
          <a:xfrm>
            <a:off x="-27081" y="-49364"/>
            <a:ext cx="9902601" cy="6371165"/>
          </a:xfrm>
          <a:custGeom>
            <a:avLst/>
            <a:gdLst>
              <a:gd name="connsiteX0" fmla="*/ 0 w 11318109"/>
              <a:gd name="connsiteY0" fmla="*/ 5845823 h 5845823"/>
              <a:gd name="connsiteX1" fmla="*/ 1461456 w 11318109"/>
              <a:gd name="connsiteY1" fmla="*/ 0 h 5845823"/>
              <a:gd name="connsiteX2" fmla="*/ 11318109 w 11318109"/>
              <a:gd name="connsiteY2" fmla="*/ 0 h 5845823"/>
              <a:gd name="connsiteX3" fmla="*/ 9856653 w 11318109"/>
              <a:gd name="connsiteY3" fmla="*/ 5845823 h 5845823"/>
              <a:gd name="connsiteX4" fmla="*/ 0 w 11318109"/>
              <a:gd name="connsiteY4" fmla="*/ 5845823 h 5845823"/>
              <a:gd name="connsiteX0" fmla="*/ 0 w 10744368"/>
              <a:gd name="connsiteY0" fmla="*/ 5845823 h 5845823"/>
              <a:gd name="connsiteX1" fmla="*/ 887715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44368"/>
              <a:gd name="connsiteY0" fmla="*/ 5845823 h 5845823"/>
              <a:gd name="connsiteX1" fmla="*/ 101331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26080"/>
              <a:gd name="connsiteY0" fmla="*/ 5845823 h 5845823"/>
              <a:gd name="connsiteX1" fmla="*/ 83043 w 10726080"/>
              <a:gd name="connsiteY1" fmla="*/ 0 h 5845823"/>
              <a:gd name="connsiteX2" fmla="*/ 10726080 w 10726080"/>
              <a:gd name="connsiteY2" fmla="*/ 0 h 5845823"/>
              <a:gd name="connsiteX3" fmla="*/ 9264624 w 10726080"/>
              <a:gd name="connsiteY3" fmla="*/ 5845823 h 5845823"/>
              <a:gd name="connsiteX4" fmla="*/ 0 w 10726080"/>
              <a:gd name="connsiteY4" fmla="*/ 5845823 h 5845823"/>
              <a:gd name="connsiteX0" fmla="*/ 0 w 10695083"/>
              <a:gd name="connsiteY0" fmla="*/ 5861321 h 5861321"/>
              <a:gd name="connsiteX1" fmla="*/ 52046 w 10695083"/>
              <a:gd name="connsiteY1" fmla="*/ 0 h 5861321"/>
              <a:gd name="connsiteX2" fmla="*/ 10695083 w 10695083"/>
              <a:gd name="connsiteY2" fmla="*/ 0 h 5861321"/>
              <a:gd name="connsiteX3" fmla="*/ 9233627 w 10695083"/>
              <a:gd name="connsiteY3" fmla="*/ 5845823 h 5861321"/>
              <a:gd name="connsiteX4" fmla="*/ 0 w 10695083"/>
              <a:gd name="connsiteY4" fmla="*/ 5861321 h 5861321"/>
              <a:gd name="connsiteX0" fmla="*/ 0 w 10695083"/>
              <a:gd name="connsiteY0" fmla="*/ 5861321 h 5865701"/>
              <a:gd name="connsiteX1" fmla="*/ 52046 w 10695083"/>
              <a:gd name="connsiteY1" fmla="*/ 0 h 5865701"/>
              <a:gd name="connsiteX2" fmla="*/ 10695083 w 10695083"/>
              <a:gd name="connsiteY2" fmla="*/ 0 h 5865701"/>
              <a:gd name="connsiteX3" fmla="*/ 9149142 w 10695083"/>
              <a:gd name="connsiteY3" fmla="*/ 5865701 h 5865701"/>
              <a:gd name="connsiteX4" fmla="*/ 0 w 10695083"/>
              <a:gd name="connsiteY4" fmla="*/ 5861321 h 5865701"/>
              <a:gd name="connsiteX0" fmla="*/ 0 w 10639093"/>
              <a:gd name="connsiteY0" fmla="*/ 5861321 h 5865701"/>
              <a:gd name="connsiteX1" fmla="*/ 52046 w 10639093"/>
              <a:gd name="connsiteY1" fmla="*/ 0 h 5865701"/>
              <a:gd name="connsiteX2" fmla="*/ 10639093 w 10639093"/>
              <a:gd name="connsiteY2" fmla="*/ 0 h 5865701"/>
              <a:gd name="connsiteX3" fmla="*/ 9149142 w 10639093"/>
              <a:gd name="connsiteY3" fmla="*/ 5865701 h 5865701"/>
              <a:gd name="connsiteX4" fmla="*/ 0 w 10639093"/>
              <a:gd name="connsiteY4" fmla="*/ 5861321 h 5865701"/>
              <a:gd name="connsiteX0" fmla="*/ 0 w 10639093"/>
              <a:gd name="connsiteY0" fmla="*/ 5861321 h 5861321"/>
              <a:gd name="connsiteX1" fmla="*/ 52046 w 10639093"/>
              <a:gd name="connsiteY1" fmla="*/ 0 h 5861321"/>
              <a:gd name="connsiteX2" fmla="*/ 10639093 w 10639093"/>
              <a:gd name="connsiteY2" fmla="*/ 0 h 5861321"/>
              <a:gd name="connsiteX3" fmla="*/ 9186469 w 10639093"/>
              <a:gd name="connsiteY3" fmla="*/ 5847413 h 5861321"/>
              <a:gd name="connsiteX4" fmla="*/ 0 w 10639093"/>
              <a:gd name="connsiteY4" fmla="*/ 5861321 h 5861321"/>
              <a:gd name="connsiteX0" fmla="*/ 0 w 10639093"/>
              <a:gd name="connsiteY0" fmla="*/ 5861321 h 5861321"/>
              <a:gd name="connsiteX1" fmla="*/ 52046 w 10639093"/>
              <a:gd name="connsiteY1" fmla="*/ 0 h 5861321"/>
              <a:gd name="connsiteX2" fmla="*/ 10639093 w 10639093"/>
              <a:gd name="connsiteY2" fmla="*/ 0 h 5861321"/>
              <a:gd name="connsiteX3" fmla="*/ 9167806 w 10639093"/>
              <a:gd name="connsiteY3" fmla="*/ 5847413 h 5861321"/>
              <a:gd name="connsiteX4" fmla="*/ 0 w 10639093"/>
              <a:gd name="connsiteY4" fmla="*/ 5861321 h 5861321"/>
              <a:gd name="connsiteX0" fmla="*/ 0 w 10639093"/>
              <a:gd name="connsiteY0" fmla="*/ 5885806 h 5885806"/>
              <a:gd name="connsiteX1" fmla="*/ 24998 w 10639093"/>
              <a:gd name="connsiteY1" fmla="*/ 0 h 5885806"/>
              <a:gd name="connsiteX2" fmla="*/ 10639093 w 10639093"/>
              <a:gd name="connsiteY2" fmla="*/ 24485 h 5885806"/>
              <a:gd name="connsiteX3" fmla="*/ 9167806 w 10639093"/>
              <a:gd name="connsiteY3" fmla="*/ 5871898 h 5885806"/>
              <a:gd name="connsiteX4" fmla="*/ 0 w 10639093"/>
              <a:gd name="connsiteY4" fmla="*/ 5885806 h 588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9093" h="5885806">
                <a:moveTo>
                  <a:pt x="0" y="5885806"/>
                </a:moveTo>
                <a:lnTo>
                  <a:pt x="24998" y="0"/>
                </a:lnTo>
                <a:lnTo>
                  <a:pt x="10639093" y="24485"/>
                </a:lnTo>
                <a:lnTo>
                  <a:pt x="9167806" y="5871898"/>
                </a:lnTo>
                <a:lnTo>
                  <a:pt x="0" y="5885806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2">
            <a:extLst>
              <a:ext uri="{FF2B5EF4-FFF2-40B4-BE49-F238E27FC236}">
                <a16:creationId xmlns:a16="http://schemas.microsoft.com/office/drawing/2014/main" id="{624EE2D4-AEA5-6A43-B609-363CB771C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1773450"/>
            <a:ext cx="747875" cy="1325563"/>
          </a:xfrm>
        </p:spPr>
        <p:txBody>
          <a:bodyPr>
            <a:normAutofit/>
          </a:bodyPr>
          <a:lstStyle>
            <a:lvl1pPr marL="0" indent="0">
              <a:buClr>
                <a:srgbClr val="FFCE00"/>
              </a:buClr>
              <a:buFont typeface="+mj-lt"/>
              <a:buNone/>
              <a:defRPr sz="3600" b="0" i="0">
                <a:solidFill>
                  <a:srgbClr val="FFCE00"/>
                </a:solidFill>
                <a:latin typeface="Montserrat" pitchFamily="2" charset="77"/>
              </a:defRPr>
            </a:lvl1pPr>
          </a:lstStyle>
          <a:p>
            <a:r>
              <a:rPr lang="fr-FR"/>
              <a:t>#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36C86B64-B441-AF4C-B398-294932B9D60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347537" y="3289300"/>
            <a:ext cx="7138824" cy="1363663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 sz="2000" b="0" i="0">
                <a:solidFill>
                  <a:schemeClr val="bg1"/>
                </a:solidFill>
                <a:latin typeface="Montserrat" pitchFamily="2" charset="77"/>
              </a:defRPr>
            </a:lvl1pPr>
            <a:lvl2pPr marL="9144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2pPr>
            <a:lvl3pPr marL="13716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3pPr>
            <a:lvl4pPr marL="18288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4pPr>
            <a:lvl5pPr marL="22860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/>
              <a:t>Sous-partie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fr-FR"/>
              <a:t>Sous-partie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fr-FR"/>
              <a:t>Sous-partie</a:t>
            </a:r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A81FAD-6EDA-664C-8CEC-970F404633A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48138" y="1773450"/>
            <a:ext cx="8013578" cy="1325562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821517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5_bl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2286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6858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2pPr>
            <a:lvl3pPr marL="11430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3pPr>
            <a:lvl4pPr marL="16002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4pPr>
            <a:lvl5pPr marL="20574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286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6858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2pPr>
            <a:lvl3pPr marL="11430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3pPr>
            <a:lvl4pPr marL="16002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4pPr>
            <a:lvl5pPr marL="20574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79D5CD6E-2E44-5E4D-A1C9-D27805D1BCA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99661" y="6406454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fld id="{36909883-5A3F-4527-8BD4-411D3114571C}" type="datetime1">
              <a:rPr lang="fr-FR" smtClean="0"/>
              <a:t>26/06/2025</a:t>
            </a:fld>
            <a:endParaRPr lang="fr-FR"/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40BAB942-32D6-1141-8CEB-C5D7606EAB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24400" y="641397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Montserrat" pitchFamily="2" charset="77"/>
              </a:defRPr>
            </a:lvl1pPr>
          </a:lstStyle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B206F38-D87D-1D43-8E79-57D91D86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9C7B9E5-988F-9646-B972-5FA66A89CFAC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E44C36F-B3F1-5240-909E-D770DE62638B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F4770E3-1158-E74D-A229-AA6ECC8F32DD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62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ois et blc">
    <p:bg>
      <p:bgPr>
        <a:pattFill prst="pct5">
          <a:fgClr>
            <a:srgbClr val="00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BAEF9C-EEB4-A14E-A351-57DB50BF7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91B57DD-1FF3-7E4A-875C-9D1426495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7" y="-6026"/>
            <a:ext cx="7544213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954491-B64A-FC48-9537-64EAA9ACD54C}"/>
              </a:ext>
            </a:extLst>
          </p:cNvPr>
          <p:cNvSpPr/>
          <p:nvPr userDrawn="1"/>
        </p:nvSpPr>
        <p:spPr>
          <a:xfrm>
            <a:off x="685388" y="1347805"/>
            <a:ext cx="10821224" cy="493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9E795CDC-380E-E547-AA12-4885D8E449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7" y="1482540"/>
            <a:ext cx="10821223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5712071-3E74-6D4C-97B7-444E111776A9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25CCD68-636C-4945-998C-DF34F2FF6C5B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581D318-FBCF-B447-BB80-C395FC028701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62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ull pois">
    <p:bg>
      <p:bgPr>
        <a:pattFill prst="pct5">
          <a:fgClr>
            <a:srgbClr val="00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DCEA72-7D74-BE4E-B6CF-27ED3835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AAF001C-F01B-0C47-BA34-18A2F6D8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57C7235-5835-E94F-8694-2EC93C739ABF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8E03026-2A2A-404D-8D47-8C971F708222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A6BBEFE-D986-4F46-B32B-6F816D6C75D3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13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1C0C5E0-8A6E-114A-AEAA-7FB96006B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4"/>
            <a:ext cx="5703664" cy="484405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0"/>
          </a:xfrm>
          <a:solidFill>
            <a:schemeClr val="bg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38959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tx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457908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4" t="27377" r="29426" b="19753"/>
          <a:stretch/>
        </p:blipFill>
        <p:spPr>
          <a:xfrm>
            <a:off x="8112125" y="3232186"/>
            <a:ext cx="4098887" cy="3625813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2125" y="0"/>
            <a:ext cx="4079875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09FBAB7-BB2B-A44D-A708-0E9BEA9B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E77A816-1FAA-434D-8EEE-D7B48DE4E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DD3E32F-91AC-C745-9D4A-4B80B495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7DD82C-EBA2-8643-A3DC-AC0F0D142E6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B5C0060D-ACCC-0942-A6DE-CA2263829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3B9B374-1083-E342-B90A-D26BFFE439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82750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BF003B8-C4DA-7946-95CE-541556D28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10030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F623BD-D196-F245-BCFA-FABBCD4669D3}"/>
              </a:ext>
            </a:extLst>
          </p:cNvPr>
          <p:cNvSpPr/>
          <p:nvPr/>
        </p:nvSpPr>
        <p:spPr>
          <a:xfrm>
            <a:off x="7723844" y="2027101"/>
            <a:ext cx="2880000" cy="288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D6BE6F1-88EA-C446-8A66-A18A7385A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34758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EE452EB-B911-8447-8839-599C60EBA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EC16382-98ED-8840-AFF4-FC427F806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BD612EA6-B910-E04B-90C5-F7C656A75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C4E564-DF93-FB47-B2B1-1E9B0BC814A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04B6727-EF59-5F4F-96CA-CD9E31996F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57954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AF0E9EB-A6CF-BC41-966A-E504244F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95756BF-0944-5C41-BAB5-F26FE04B5A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ECC2D1B7-04B2-1B43-8FA8-078065B51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69337D21-27FC-9148-ADA2-1E515D007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8C79D4F-3ED2-EC40-AF73-C5A7A7A26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F9A454D-C4D1-2549-BC26-7014A5FCEC45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FBECA5EE-6E85-CA42-BB75-8B4B79F2BC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08835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DB389A-1A5B-D24A-8C91-E34F5C31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25A18-9E5E-9345-8461-73171D8694EA}"/>
              </a:ext>
            </a:extLst>
          </p:cNvPr>
          <p:cNvSpPr/>
          <p:nvPr/>
        </p:nvSpPr>
        <p:spPr>
          <a:xfrm>
            <a:off x="2484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84BEF333-15DD-044E-85EB-29E1631DF0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4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F36EF9A-00FB-514D-8F78-71A2142BDB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49450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1D772DE5-8864-9E49-BEF1-129CF223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F83FB1-F1A2-0E49-9DB6-4AEB19B62075}"/>
              </a:ext>
            </a:extLst>
          </p:cNvPr>
          <p:cNvSpPr/>
          <p:nvPr/>
        </p:nvSpPr>
        <p:spPr>
          <a:xfrm>
            <a:off x="6095999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4800" y="0"/>
            <a:ext cx="2015999" cy="2286000"/>
          </a:xfrm>
          <a:solidFill>
            <a:schemeClr val="accent2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1C77A84F-82C3-204F-88A7-203FDA43BF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4801" y="2286000"/>
            <a:ext cx="2015999" cy="228600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976" y="2693585"/>
            <a:ext cx="4541815" cy="735415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accent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976" y="3429001"/>
            <a:ext cx="4554668" cy="553650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ABCF9FDE-7C45-9A4A-ABC7-05441E952D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2125" y="0"/>
            <a:ext cx="2052000" cy="2286000"/>
          </a:xfrm>
          <a:solidFill>
            <a:schemeClr val="accent3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50" name="Espace réservé du texte 11">
            <a:extLst>
              <a:ext uri="{FF2B5EF4-FFF2-40B4-BE49-F238E27FC236}">
                <a16:creationId xmlns:a16="http://schemas.microsoft.com/office/drawing/2014/main" id="{FD77B585-B138-844B-8460-646547292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4124" y="4285"/>
            <a:ext cx="2052000" cy="2286000"/>
          </a:xfrm>
          <a:solidFill>
            <a:schemeClr val="bg2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DB5EE210-71A9-5B45-9CF2-7D59B5030D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2125" y="2286000"/>
            <a:ext cx="2052000" cy="2286000"/>
          </a:xfrm>
          <a:solidFill>
            <a:schemeClr val="accent1"/>
          </a:solidFill>
        </p:spPr>
        <p:txBody>
          <a:bodyPr lIns="251999" tIns="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9DE526-68D4-8448-B7C1-7A52B5224E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64124" y="2286000"/>
            <a:ext cx="2052000" cy="2286000"/>
          </a:xfrm>
          <a:solidFill>
            <a:schemeClr val="accent4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D39C597-FD5F-264D-BB56-1CAA0F7E51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4801" y="4572000"/>
            <a:ext cx="2015999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642F0CF-5031-6645-8503-298A01564C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64124" y="4572000"/>
            <a:ext cx="2052000" cy="2286000"/>
          </a:xfrm>
          <a:solidFill>
            <a:schemeClr val="tx1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8</a:t>
            </a:r>
          </a:p>
          <a:p>
            <a:r>
              <a:rPr lang="fr-FR" err="1"/>
              <a:t>sss</a:t>
            </a:r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1720850"/>
            <a:ext cx="1397000" cy="329176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D7180B0D-F98A-EE49-B773-68EF287498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125" y="410561"/>
            <a:ext cx="900000" cy="90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15DEC49E-5208-7841-A7A4-8E748A3834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62800" y="357806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9242A6F0-E1A4-3E48-A538-A2C5387013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64538" y="1720850"/>
            <a:ext cx="1089025" cy="37636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Picture Placeholder 17">
            <a:extLst>
              <a:ext uri="{FF2B5EF4-FFF2-40B4-BE49-F238E27FC236}">
                <a16:creationId xmlns:a16="http://schemas.microsoft.com/office/drawing/2014/main" id="{F000162E-E7AC-1747-93B4-E3A130ADA07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15588" y="433437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E1BBB00F-D3BC-9649-A6A8-6BDBEA5D44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15588" y="1720850"/>
            <a:ext cx="1585912" cy="283138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Picture Placeholder 17">
            <a:extLst>
              <a:ext uri="{FF2B5EF4-FFF2-40B4-BE49-F238E27FC236}">
                <a16:creationId xmlns:a16="http://schemas.microsoft.com/office/drawing/2014/main" id="{17E64B46-1766-364F-96F7-A0B1154838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035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D28580DA-8DF9-AD4C-B7E0-70303DA649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64538" y="3983038"/>
            <a:ext cx="1609087" cy="360362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C00C0D4C-593E-7045-99CE-013ACCF282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5588" y="3983038"/>
            <a:ext cx="1585912" cy="30717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FB262C22-D74B-B849-B06A-F2449A9BE9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15588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294C0874-C3AA-FC4E-A507-A8CAA1CDEE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48125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FBC39EFC-16CF-B344-9CFB-635C864D0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48413" y="6319839"/>
            <a:ext cx="1585912" cy="29481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326E3640-0ABE-9948-A481-A6DDE79FAA3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415588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4B01D2C3-E0B3-034E-BA03-012030AE03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15588" y="6319839"/>
            <a:ext cx="1501775" cy="379413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BAC789-C267-064C-8CD6-248162FC20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125" y="4572000"/>
            <a:ext cx="2054225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7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10E583-DE0A-2546-8589-A878E5E51CE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364035" y="4992505"/>
            <a:ext cx="900000" cy="900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66AC90-0753-E34B-AFBD-4D7C6B0B36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538" y="6319839"/>
            <a:ext cx="1612900" cy="379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2882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072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- Bleu +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EAB0FBE-6805-4148-BFFE-03E0CBDCBA66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D6E7C-D768-A848-96F3-F0DB387A13F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35BC97E-A64C-0846-861C-147BCC21AE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33887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284AFD-2CF3-0440-A48A-E984F2F0B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84D1E95-2C65-4545-B95F-9D1B04E898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75234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DD964F-5D25-8B4B-8AEF-AF2EE0FF0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48E5610B-061A-E04E-AB3C-801A71D515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44663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6A79414D-A3B9-5545-B6D1-65B048588F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12972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2 Zo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C189B6-DD5C-6A4B-B608-E043E7E1C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31" name="Titre 1">
            <a:extLst>
              <a:ext uri="{FF2B5EF4-FFF2-40B4-BE49-F238E27FC236}">
                <a16:creationId xmlns:a16="http://schemas.microsoft.com/office/drawing/2014/main" id="{2077938B-6476-A640-97F3-750F8C2673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CE583B7-B666-0A49-9BB1-B33EFCE124B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6621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755336FE-8C79-D846-84A5-8AE5532E78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8649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CC32706-A69B-4341-8233-E61C1650FF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80899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D3F011D8-9CA6-F646-BE47-1A0F16F5CA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72143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6D60325-FC00-294D-A839-5A23DCE4AD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00869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0A312CD-D94B-F94F-9B18-5FEF223E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3" r="28066"/>
          <a:stretch/>
        </p:blipFill>
        <p:spPr>
          <a:xfrm>
            <a:off x="0" y="1"/>
            <a:ext cx="6095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6059488" y="1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9488" y="0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127DF41-5E6E-B443-89A4-601E01F2D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16026394-D742-F140-A44C-C2A8B6F14C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DA80D9F-BA16-C84E-AF6E-479E2B2CB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5FE4688-D224-7D41-8CF0-59512341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A19706-6C6C-374A-A689-452D50008B0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59810E1-E488-6649-B18F-08945B4D42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34506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E920932-B22C-4C4F-AB87-12CFCC616B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13971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1B8E35DB-5835-B342-9E8B-84F4F8B60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5095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7D42DE9-1D71-114A-83EE-215834F2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0747BDCF-059C-084F-BE67-1F7BBA23E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B2E3FC7-8202-2E48-9146-41380F1D04E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42708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70B0DFD-33C8-284A-AF9C-F2DB0378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C4F5E94-0F99-6243-B14F-907418FF78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6DDAB3-F350-3B4A-B596-1D5C5635ACC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17110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DCC373E-50D6-8A44-B58C-556F4B1CF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2B8ED4F6-C613-6C46-A05F-330BC3B9A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6A605682-2513-FD43-AB6A-B96F19EBF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39245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DD1452-6163-AF49-A61F-6AFD954E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3A95283-A5A4-BB47-A131-393628E39F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234070A-7E7A-6B47-BE0C-86FB9A4674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8215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06813A0-3386-734C-A6EE-8AFC45CA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CBB398E-CA98-1745-BD3E-33CD5D3622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B3352BB-6D7B-A241-BAC2-4F3BF7C0A9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03353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A8834A0-B258-EB42-AE73-2E5D26A4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B75D9A84-6D17-DD4B-96D5-A57C7BF9B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D267C5C-1240-4641-8516-021BE3B255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23608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55CFF2-F7AB-9E46-A223-4B587502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7E6AFA48-7589-CE47-B835-4B3E1E36D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85AEB8F-B998-A74C-B738-6579DFBCED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3804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0158AB3-CA1A-379C-31D2-E47BA69A25D2}"/>
              </a:ext>
            </a:extLst>
          </p:cNvPr>
          <p:cNvSpPr txBox="1"/>
          <p:nvPr/>
        </p:nvSpPr>
        <p:spPr>
          <a:xfrm>
            <a:off x="1947644" y="2434012"/>
            <a:ext cx="829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Digiposte</a:t>
            </a:r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est un service de La Poste qui s’inscrit dans la gamme </a:t>
            </a:r>
          </a:p>
          <a:p>
            <a:pPr algn="ctr"/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des services de confiance numériques de Docaposte.</a:t>
            </a:r>
            <a:endParaRPr lang="fr-FR" b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07FC59-DF2D-F6DA-0429-9BE487856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99" y="3054155"/>
            <a:ext cx="5029200" cy="21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2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24677" cy="3224042"/>
          </a:xfrm>
        </p:spPr>
        <p:txBody>
          <a:bodyPr lIns="0" tIns="180000" rIns="576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9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endParaRPr lang="fr-FR"/>
          </a:p>
          <a:p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913920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1700213"/>
            <a:ext cx="8443876" cy="579600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4651668-BEA6-5040-9A28-69E2C06CC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E64D8D-0131-ED45-8197-C0694BA7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118054C-959A-9441-90C4-5D5EE27EA45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4BAC927-5EBF-CE43-BC4F-6E050711C9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03012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34122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73CF11F-607F-B04D-88AE-1F35F5A1A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-10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128114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8639303-5703-854B-A112-5E4DFE9B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2" t="32379" r="34286" b="14760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8C54192D-6CA2-464B-8E2A-A416E9A6C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8E7AB7C9-6A31-E74A-88EF-B92244BB49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F88C6B2-FE02-5A40-A81B-97E665417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AD4390D-4C2C-D54A-AF31-B42A59EE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A0C352E-A38A-894C-96CB-5E97C894E2E9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3DAA2130-CFEC-7B4E-94CA-FA73DDFC22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17998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D891593-39E8-9747-8254-12502B08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D6EFE2-18BB-EE48-A5BD-BF4AA026F921}"/>
              </a:ext>
            </a:extLst>
          </p:cNvPr>
          <p:cNvSpPr/>
          <p:nvPr/>
        </p:nvSpPr>
        <p:spPr>
          <a:xfrm>
            <a:off x="7685744" y="1989001"/>
            <a:ext cx="2880000" cy="28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C7846-48AC-964B-AA52-60474E958514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29C4C0-27C7-3D48-957F-F9BEC23040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5F7C3E8C-D33C-3440-AF04-F69E3B38D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5E3C97BB-4942-6040-86D5-DFE701AD8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D5D6C9D-838C-AB47-AA77-D416F45A1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2D0659-848C-AD4C-A5E8-0DA4A8AD9B14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943138-9259-F34B-B28C-005B83174E2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40094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E0DDD9E-5D09-5246-AB5D-F6959D886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2" r="34219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DA38479-9FA0-3B4D-B357-6EEDCF850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F8098382-DC5B-8A47-A3F6-A4F0936448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7A05541B-0F3A-634B-9872-2B991A28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848ABF-877F-4B47-A0D7-83E7498E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195E4C3-209B-F943-B781-4B51414D086E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298CD67C-E8CA-D74D-A29C-5E37EA64E9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76903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1D874E2-530B-FD4C-B573-923711CFF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5" r="29440"/>
          <a:stretch/>
        </p:blipFill>
        <p:spPr>
          <a:xfrm>
            <a:off x="0" y="4"/>
            <a:ext cx="3035300" cy="6858001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752E6EB3-63C8-F048-8B9A-0A6577F95C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6400" y="2098331"/>
            <a:ext cx="2520000" cy="2520000"/>
          </a:xfrm>
          <a:solidFill>
            <a:schemeClr val="accent2"/>
          </a:solidFill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AF7FB96-E3E8-634E-A0BB-92E809367DB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14574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07DB11-4CB2-2E46-8CE8-5DFD75DA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356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F8F303A-F4DC-A04E-B82F-29F7EB6F1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1B40E3-2124-F14C-9D41-ED4856C86B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68936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ACBF63-E285-124F-A7D1-9CE048B8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1D587B3-1B57-204E-ACB2-1134A2DDC6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76287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2C0DAB42-40E1-BD41-886B-AEF8BB4730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76145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-73023" y="0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3023" y="-1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587C84-4AEB-6C40-BA2D-720C0FBAC4BC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1E607CD-C4BD-9343-9AC0-777EDAC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effectLst>
                  <a:glow rad="50800">
                    <a:schemeClr val="bg1"/>
                  </a:glow>
                </a:effectLst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1F5C34E-8E10-4D4E-AF78-90BCDC9B9A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37095BD0-0E2D-2740-B884-E9CA38C427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26613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E382A7CD-8BA2-CD4F-A078-91C87D96E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7367EC-0979-5340-9AEA-49D0919EE1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12644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3C38798-9333-174E-891C-50FAC9B0A37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29844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81810179-EA13-0D4A-8514-6E5396D8D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70675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5A142F-16B6-314A-B0AC-CE76ECAEC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8B10926-87C6-E048-BC25-B92B0D621F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944F37E-7640-8543-81D8-A5B618AAD1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3792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DBB4DBC-5314-EA49-B4E9-E67516DA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E7EAC9B-68BC-CE4B-A4AF-FAA5FE1323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4FA90741-0603-1449-AF98-448D412598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88365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4CE08DC-C464-A746-8CF8-1461EB3D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52DD168E-8715-D14A-91D5-68795AD105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CE3B8767-C2C4-9243-A052-4219A656F9E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05544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D24F1A-EF30-1148-88FD-3B4488001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BCBE15C0-B4BB-EA4B-9A0B-BA23FBEBF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8A75040-FEBE-984B-887E-5D26FA6DB2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472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92A16B-A48A-AB47-A791-4CE7C4A5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4293466-BF4D-194F-86C7-E0CA5464D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3869FD7C-64EB-BC4C-9DBD-AD52663C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99467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6EF9BE-A6C9-C64F-A85A-A6945E3A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7728EE3-2654-1741-A4F3-9BAB13F5A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D4B4DB07-6724-3046-B486-B117BCE31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37588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7A15EFCF-A5EE-1B48-9443-C1013380AC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CC2AF683-7176-F24E-982A-23CD1174F3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9E6D5A5C-D1C9-BF4A-953B-7B3E5CC1CA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C9E50239-E634-BA4D-AEDF-37DB173A5C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96A03D14-693F-B542-9FD2-199CDAB2AB5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B554166C-D0DF-304F-881A-6A059D8513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0D83D4-A46E-1246-A696-81EF4F005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16C835D8-11F9-1345-A9C7-A5FE083A1E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F513051-FBD0-324F-99BC-5950E8973F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DD15AF8-0CD8-1C4C-A0D5-8FFBA64D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E2992B4F-6343-D24A-AB67-0B41540B14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1" name="Espace réservé du texte 54">
            <a:extLst>
              <a:ext uri="{FF2B5EF4-FFF2-40B4-BE49-F238E27FC236}">
                <a16:creationId xmlns:a16="http://schemas.microsoft.com/office/drawing/2014/main" id="{3C5F51EB-86A5-C14D-B815-709CDEE1CC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2" name="Espace réservé du texte 58">
            <a:extLst>
              <a:ext uri="{FF2B5EF4-FFF2-40B4-BE49-F238E27FC236}">
                <a16:creationId xmlns:a16="http://schemas.microsoft.com/office/drawing/2014/main" id="{F66A098F-7B83-1C48-BAF4-58534AFA4B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60">
            <a:extLst>
              <a:ext uri="{FF2B5EF4-FFF2-40B4-BE49-F238E27FC236}">
                <a16:creationId xmlns:a16="http://schemas.microsoft.com/office/drawing/2014/main" id="{1982339F-B748-B941-A457-76FAFB6D47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6" name="Espace réservé du texte 63">
            <a:extLst>
              <a:ext uri="{FF2B5EF4-FFF2-40B4-BE49-F238E27FC236}">
                <a16:creationId xmlns:a16="http://schemas.microsoft.com/office/drawing/2014/main" id="{D6C79E16-207A-1A4C-A677-CC3BFC7D20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7" name="Espace réservé du texte 65">
            <a:extLst>
              <a:ext uri="{FF2B5EF4-FFF2-40B4-BE49-F238E27FC236}">
                <a16:creationId xmlns:a16="http://schemas.microsoft.com/office/drawing/2014/main" id="{162E4BE2-7DD8-514A-8BB2-1D170EC5A1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67">
            <a:extLst>
              <a:ext uri="{FF2B5EF4-FFF2-40B4-BE49-F238E27FC236}">
                <a16:creationId xmlns:a16="http://schemas.microsoft.com/office/drawing/2014/main" id="{F0E95F3F-362A-504C-B40E-67612ABA3A6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9" name="Espace réservé du texte 69">
            <a:extLst>
              <a:ext uri="{FF2B5EF4-FFF2-40B4-BE49-F238E27FC236}">
                <a16:creationId xmlns:a16="http://schemas.microsoft.com/office/drawing/2014/main" id="{F847B9FC-29E1-8042-ADB9-0FDF320F17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0" name="Espace réservé du texte 71">
            <a:extLst>
              <a:ext uri="{FF2B5EF4-FFF2-40B4-BE49-F238E27FC236}">
                <a16:creationId xmlns:a16="http://schemas.microsoft.com/office/drawing/2014/main" id="{0CA8A302-0A3A-EA47-883D-24341729C0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73">
            <a:extLst>
              <a:ext uri="{FF2B5EF4-FFF2-40B4-BE49-F238E27FC236}">
                <a16:creationId xmlns:a16="http://schemas.microsoft.com/office/drawing/2014/main" id="{AA3986E6-5AD8-8446-9F4B-9B9CB1CD17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430E36DB-9EC5-B849-8566-A4738859E5E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63980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24B643-4099-3F4B-AC92-526486AD0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A6D81EC-43F1-1049-864A-18D33767EC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6944500-4629-FD4E-96D1-503CD9411F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91746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B1E33CD-DC48-F94C-8CF8-46C836211D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7740650" cy="3718941"/>
          </a:xfrm>
        </p:spPr>
        <p:txBody>
          <a:bodyPr lIns="0" tIns="180000" rIns="0" numCol="1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C7F97D7-FB9E-E445-ACEA-DF4AEB9C8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B2C027-8D50-A04C-BD22-135769F170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FE08160-90BD-8342-8E57-60ACE89E04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A07EF46-DF9A-D746-958D-C524A98B42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38922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321538-0FA8-1D4A-BF11-B9BB13BA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2F07467-08DF-0C4E-9A1B-689E08069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ADB8FCA-A5F0-084B-89A7-66393865C9F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83218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4B4F0F-B6E5-CC4F-B504-4D9F098BC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4742A87-DC54-0E4B-B997-F57E275AD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431E826-DB22-9A4C-B7B9-E4466B46EB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92998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30B5D-EEBA-044E-948C-F61CFC58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74330A-61C5-9148-B41E-173C43E14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37568F3-2EF1-F14B-BAED-155AC60D8C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4831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3054719-759B-4442-A601-9A266767F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6FD6790-D48A-5843-B616-72BAADC27F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637711C-6BBE-AC4F-B75C-18EE94D87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E1E2A62-05D9-B742-8F7C-10E326081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61410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1E42754-157C-084E-9DA9-E6C214991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719628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La P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8740E8C-2919-6041-B2AC-8BCA71F5E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A88714A-3E8E-114F-A1A8-C4FF0FB712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DC997F79-E664-ED4B-A934-341442930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3CB0988-19EC-DD47-84C2-4E5800A666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B46FFA6-36BD-3842-B71E-E4EBC4C7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F6CCB3-9CFA-6A40-9EDB-51040BA10CD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B6690D5-CEEE-CA44-AC8B-E251EA2DF1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77603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9668CB2-405A-7E4B-BEDF-A7630A91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3" r="13331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44EE7D-45DF-3B44-B8D1-7D4C28A2382C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6AEA9-EA06-BC49-BF81-FD34CBB87EC8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D46D435-BAE8-404F-BBB8-CBA93C8D4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C55B805-910E-FA40-9E45-B125D09A2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8047E3DF-5699-FF44-A90E-8FAEB64B78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7C10C092-C99D-8B41-A4FC-2EB97955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BFDAD4A-6188-CD44-BADA-0192D05EC5F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30C1D69-55CE-5248-8A88-EB8C0F6896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43632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E13A8BE-9966-094C-A09C-E26AAFB3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0" r="34217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5F4AB78-FF8F-C54A-8E51-3CFFD96805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3EE8835B-7391-CA40-AD3D-2F30F848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1AC72B43-DB3B-9243-9C42-79C75EA62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9C416F8-91EF-DD42-B881-E76B1854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ADC065F-75B4-2042-BE47-06477694C03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E11CC8B-FEE2-4D4C-B333-2C9E5DD4E5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02454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786E95-7172-674A-BD61-9C6999B92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975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8593D9E-D202-EF48-B734-F843574CF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16648695" y="-2104718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9D9EF1E-A82B-C145-A26D-C940277316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21487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ECD43F1-05A7-E040-A733-3C987949B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30443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7D186718-DF2C-BA45-B669-ADEF1AA8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7FEABBB-7295-DF4E-B39E-D90778CCCA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46242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757B0DD2-2C5F-B846-A5C3-AF1D90AD22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86619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3A04C0C-D4CC-9D40-86CA-A17846CE9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76847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CB8AEC-B9E3-644E-AA80-F6E4470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7CB221-5127-B745-AE64-8CF67A1A4D9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4394332-2C32-FC45-ADDD-60CDF326B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004FDF4-C902-CC4C-8C4B-B6A06B065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33123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8F8F9-4C7D-2448-854E-6046F285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350C4-0C7B-0F44-9430-024831FC42E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8373048-F13F-B742-9CF9-4889FDE7C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56F8CE-15FF-1546-846D-2C07EAFE84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1149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97DBFF1-53D8-AC4A-B74D-2A34171E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8BFF4-722E-F448-9BB7-4AF284A450E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CCCCFFF-D2B0-B440-8899-380131878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CFF4425-1184-4B49-845D-DA28750A53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52543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95D5183-6F9E-8542-89FB-EFD83EA0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234932-4626-2542-B3D5-978F1CFFC4D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41EB11C-3171-4F42-A9E8-5CDEF273C8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4BDCA4B-DEBF-4A45-B469-0C416DFFB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28679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20880B1-A475-D84F-87FA-C4435626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3FCA43-DCEF-E54B-96B6-EAA6B5DBF3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0808B16-EB3E-D148-9007-CFB3F9DA9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CD81670-5407-534A-AD56-8A43808A97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7356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95C80B9-5580-E145-9FF9-7991DD6BF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BB56E5-80DE-E94D-9830-F742EF72088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4C96D059-3676-464E-BA8D-313AA3CC1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5351D70-2291-0046-AFDE-39F03BF0D6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7007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CA4A57D-AC45-E14D-9C26-04E7E1556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DEE8C30-C443-C142-93DE-C7A8B63A9E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62C2B966-FD7D-1A42-A9E4-A849704E8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9391FCB-6CB8-A543-BC90-BA41DD3F18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24543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0626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46CDAD0-8D38-B34B-B05D-857186C7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6E50C0B-000D-EE47-9EE2-5E6D7089187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06E736A5-24B0-EA46-96E4-1F124647DD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ED958E84-7676-F044-B69E-6ACA074A1D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89842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0D848D-510F-4041-971D-76C317C00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52CDED-3960-CE49-BAE7-3DF9C093C6F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DEDEAB9-A53C-1C47-9D13-10CCF9315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1EBFBCF-C825-6849-AF17-0BDD610BD7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60818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69B6B-0AA9-7D4E-8AFB-ACA36A8BA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BB9430-C901-2F47-A0A0-BFFE12A243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3590971-0A4C-5043-8728-11D18DA46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95521FE-8EF0-2545-844D-22C6C39602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65685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97B9CA-7C6C-CA4B-832F-D02A0F0D4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66051-15C7-6948-8776-C9197ABFA26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D9A4423-322A-3B4D-8A1C-73A42854A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DD1656-B51F-C943-9F5F-4FAC8EFDB5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29828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AA1287D-F682-194A-BF33-3E5B7C3F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820222-0617-B842-85FB-67DEFAC8623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43260F3-E7B8-8246-B630-B1C0DACA7F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A2E597C-60AC-FC49-A495-C7AEAFFD90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49925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31880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1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990088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FC6D3EF-163D-A341-877B-008BE3AE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6DDAB6-30A3-4A44-8D8A-14FFF15B50CA}"/>
              </a:ext>
            </a:extLst>
          </p:cNvPr>
          <p:cNvSpPr/>
          <p:nvPr/>
        </p:nvSpPr>
        <p:spPr>
          <a:xfrm>
            <a:off x="8911168" y="3680775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C158509-24FE-9E40-B10D-775F61C88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11143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C74E2AE-9CAE-1644-9C34-5557D789E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45826A-2529-F443-8666-47A81A8A17C7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944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1F2DCC2-2CA1-9348-BDB4-1D0EC3E13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CDC4EDBE-8D1D-6449-BC38-5670942164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A5DA7B44-EA6F-5E4E-B599-54B00CDBD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9BE604A-95D0-3A4A-96D0-A4CB79A2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EDCDC57-2E9E-3549-BA4E-7E231DBDB99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E1426FE-7B29-664B-B07D-2D9D0B5AD11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45112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D8A4E12-7F7C-B948-9832-C7FC68D21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3806890-D376-8E42-BA94-1D04F1F292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4098C2FE-613F-1A43-9C54-7F728CE88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7458D0D-1474-F045-BFBD-08D765A6F2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EC77F4D-58D8-5B40-A655-88E1BE45E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3606CE2-1752-C043-803D-7C0F66029D0A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00196A1-8E84-1343-80EA-2F6AA38ED2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00939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slideLayout" Target="../slideLayouts/slideLayout15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61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0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neutre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1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8" r:id="rId20"/>
    <p:sldLayoutId id="2147483662" r:id="rId21"/>
    <p:sldLayoutId id="2147483664" r:id="rId22"/>
    <p:sldLayoutId id="214748366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Bleu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0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poussin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57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La Poste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21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vert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10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Turquoise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59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violet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2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Corail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13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18/10/relationships/comments" Target="../comments/modernComment_7FFE5671_2BB6B7AF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18/10/relationships/comments" Target="../comments/modernComment_7FFE5672_BAFC4A9D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20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ide.digiposte.fr/" TargetMode="External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51.svg"/><Relationship Id="rId10" Type="http://schemas.openxmlformats.org/officeDocument/2006/relationships/image" Target="../media/image20.png"/><Relationship Id="rId4" Type="http://schemas.openxmlformats.org/officeDocument/2006/relationships/image" Target="../media/image45.png"/><Relationship Id="rId9" Type="http://schemas.openxmlformats.org/officeDocument/2006/relationships/hyperlink" Target="https://aide.digiposte.fr/contac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microsoft.com/office/2018/10/relationships/comments" Target="../comments/modernComment_7FFE566C_C58042F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11" Type="http://schemas.microsoft.com/office/2018/10/relationships/comments" Target="../comments/modernComment_7FFE566D_BA5E276F.xml"/><Relationship Id="rId5" Type="http://schemas.openxmlformats.org/officeDocument/2006/relationships/image" Target="../media/image27.svg"/><Relationship Id="rId10" Type="http://schemas.openxmlformats.org/officeDocument/2006/relationships/image" Target="../media/image28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microsoft.com/office/2018/10/relationships/comments" Target="../comments/modernComment_7FFE5670_D0BAB35F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4">
            <a:extLst>
              <a:ext uri="{FF2B5EF4-FFF2-40B4-BE49-F238E27FC236}">
                <a16:creationId xmlns:a16="http://schemas.microsoft.com/office/drawing/2014/main" id="{BD1BBBB6-C4D5-81A1-351E-8CEF5714B606}"/>
              </a:ext>
            </a:extLst>
          </p:cNvPr>
          <p:cNvSpPr txBox="1">
            <a:spLocks noGrp="1"/>
          </p:cNvSpPr>
          <p:nvPr/>
        </p:nvSpPr>
        <p:spPr>
          <a:xfrm>
            <a:off x="5973826" y="6506766"/>
            <a:ext cx="260985" cy="15837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kern="0"/>
            </a:defPPr>
            <a:lvl1pPr>
              <a:defRPr sz="9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 algn="l" rtl="0">
              <a:lnSpc>
                <a:spcPct val="100000"/>
              </a:lnSpc>
              <a:spcBef>
                <a:spcPts val="95"/>
              </a:spcBef>
            </a:pPr>
            <a:endParaRPr lang="en" b="1" spc="130">
              <a:ea typeface="Calibri"/>
            </a:endParaRPr>
          </a:p>
        </p:txBody>
      </p:sp>
      <p:pic>
        <p:nvPicPr>
          <p:cNvPr id="2" name="Image 1" descr="Une image contenant Graphique, clipart, symbole, graphisme&#10;&#10;Le contenu généré par l’IA peut être incorrect.">
            <a:extLst>
              <a:ext uri="{FF2B5EF4-FFF2-40B4-BE49-F238E27FC236}">
                <a16:creationId xmlns:a16="http://schemas.microsoft.com/office/drawing/2014/main" id="{5F9FB6E6-138C-2E52-863D-39964B309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28" y="2398972"/>
            <a:ext cx="3743325" cy="329565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980432" y="3449894"/>
            <a:ext cx="5687568" cy="735415"/>
          </a:xfrm>
        </p:spPr>
        <p:txBody>
          <a:bodyPr/>
          <a:lstStyle/>
          <a:p>
            <a:pPr algn="l" rtl="0"/>
            <a:r>
              <a:rPr lang="en" b="1" i="0" u="none" baseline="0"/>
              <a:t>Improve your employees' experience by depositing your payslips in Digiposte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0628" y="6485106"/>
            <a:ext cx="374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2025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7763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CBC1F-B2FC-DEA4-783F-C7DBC8D1C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2BBD65B-5473-C934-1E80-A432054B91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" b="1" i="0" u="none" baseline="0">
                <a:latin typeface="Montserrat"/>
                <a:ea typeface="Montserrat"/>
                <a:cs typeface="Montserrat"/>
              </a:rPr>
              <a:t>What are the benefits</a:t>
            </a:r>
            <a:r>
              <a:rPr lang="en">
                <a:latin typeface="Montserrat"/>
              </a:rPr>
              <a:t/>
            </a:r>
            <a:br>
              <a:rPr lang="en">
                <a:latin typeface="Montserrat"/>
              </a:rPr>
            </a:br>
            <a:r>
              <a:rPr lang="en" b="1" i="0" u="none" baseline="0">
                <a:latin typeface="Montserrat"/>
                <a:ea typeface="Montserrat"/>
                <a:cs typeface="Montserrat"/>
              </a:rPr>
              <a:t>for your employees?</a:t>
            </a:r>
            <a:r>
              <a:rPr lang="en">
                <a:latin typeface="Montserrat"/>
              </a:rPr>
              <a:t/>
            </a:r>
            <a:br>
              <a:rPr lang="en">
                <a:latin typeface="Montserrat"/>
              </a:rPr>
            </a:br>
            <a:endParaRPr lang="en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8F0ED41-16BE-F97A-160D-40CF065541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72913" y="6357938"/>
            <a:ext cx="319087" cy="365125"/>
          </a:xfrm>
        </p:spPr>
        <p:txBody>
          <a:bodyPr/>
          <a:lstStyle/>
          <a:p>
            <a:pPr algn="l" rtl="0"/>
            <a:fld id="{2F9EC534-F9F4-4762-A8EB-FE67C53393FF}" type="slidenum">
              <a:rPr/>
              <a:pPr algn="l" rtl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573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B2F1-64E4-237A-4FFC-ECA9AFDA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243C69-7234-B68F-A916-073ED7B07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0738" y="3175"/>
            <a:ext cx="11371262" cy="1365250"/>
          </a:xfrm>
        </p:spPr>
        <p:txBody>
          <a:bodyPr>
            <a:normAutofit/>
          </a:bodyPr>
          <a:lstStyle/>
          <a:p>
            <a:pPr algn="l" rtl="0"/>
            <a:r>
              <a:rPr lang="en" b="1" i="0" u="none" baseline="0">
                <a:latin typeface="Montserrat"/>
                <a:ea typeface="Montserrat"/>
                <a:cs typeface="Montserrat"/>
              </a:rPr>
              <a:t>A digital space to make administrative procedures easier </a:t>
            </a:r>
          </a:p>
        </p:txBody>
      </p:sp>
      <p:sp>
        <p:nvSpPr>
          <p:cNvPr id="30" name="Espace réservé du texte 1">
            <a:extLst>
              <a:ext uri="{FF2B5EF4-FFF2-40B4-BE49-F238E27FC236}">
                <a16:creationId xmlns:a16="http://schemas.microsoft.com/office/drawing/2014/main" id="{3BBF183B-88AB-3453-7A03-D7B4B4D76CFB}"/>
              </a:ext>
            </a:extLst>
          </p:cNvPr>
          <p:cNvSpPr txBox="1">
            <a:spLocks/>
          </p:cNvSpPr>
          <p:nvPr/>
        </p:nvSpPr>
        <p:spPr>
          <a:xfrm>
            <a:off x="1804857" y="1917766"/>
            <a:ext cx="4394343" cy="46461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A personal digital safe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free of charge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with storage capacity of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5 GB storage capacity</a:t>
            </a:r>
          </a:p>
        </p:txBody>
      </p:sp>
      <p:sp>
        <p:nvSpPr>
          <p:cNvPr id="44" name="Espace réservé du texte 1">
            <a:extLst>
              <a:ext uri="{FF2B5EF4-FFF2-40B4-BE49-F238E27FC236}">
                <a16:creationId xmlns:a16="http://schemas.microsoft.com/office/drawing/2014/main" id="{5E0181DD-58AA-A79E-34AE-E7077575093F}"/>
              </a:ext>
            </a:extLst>
          </p:cNvPr>
          <p:cNvSpPr txBox="1">
            <a:spLocks/>
          </p:cNvSpPr>
          <p:nvPr/>
        </p:nvSpPr>
        <p:spPr>
          <a:xfrm>
            <a:off x="1805066" y="2973198"/>
            <a:ext cx="4403615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Documents are automatically filed in the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dedicated folder</a:t>
            </a:r>
          </a:p>
        </p:txBody>
      </p:sp>
      <p:sp>
        <p:nvSpPr>
          <p:cNvPr id="46" name="Espace réservé du texte 1">
            <a:extLst>
              <a:ext uri="{FF2B5EF4-FFF2-40B4-BE49-F238E27FC236}">
                <a16:creationId xmlns:a16="http://schemas.microsoft.com/office/drawing/2014/main" id="{117BC77F-1D70-BFC4-8790-69D614288A81}"/>
              </a:ext>
            </a:extLst>
          </p:cNvPr>
          <p:cNvSpPr txBox="1">
            <a:spLocks/>
          </p:cNvSpPr>
          <p:nvPr/>
        </p:nvSpPr>
        <p:spPr>
          <a:xfrm>
            <a:off x="1803559" y="4036327"/>
            <a:ext cx="4403615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A</a:t>
            </a:r>
            <a:r>
              <a:rPr lang="en" sz="1400" b="0" i="0" u="none" baseline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notification</a:t>
            </a:r>
            <a:r>
              <a:rPr lang="en" sz="1400" b="0" i="0" u="none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is sent each time a document is filed by the employer</a:t>
            </a:r>
          </a:p>
        </p:txBody>
      </p:sp>
      <p:sp>
        <p:nvSpPr>
          <p:cNvPr id="49" name="Espace réservé du texte 1">
            <a:extLst>
              <a:ext uri="{FF2B5EF4-FFF2-40B4-BE49-F238E27FC236}">
                <a16:creationId xmlns:a16="http://schemas.microsoft.com/office/drawing/2014/main" id="{F746C725-E500-2DF1-DF6B-003A6C15B6F2}"/>
              </a:ext>
            </a:extLst>
          </p:cNvPr>
          <p:cNvSpPr txBox="1">
            <a:spLocks/>
          </p:cNvSpPr>
          <p:nvPr/>
        </p:nvSpPr>
        <p:spPr>
          <a:xfrm>
            <a:off x="1812329" y="5064434"/>
            <a:ext cx="4717057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A secure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solution, 100% hosted in France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to centralize all their important documents</a:t>
            </a:r>
          </a:p>
        </p:txBody>
      </p:sp>
      <p:pic>
        <p:nvPicPr>
          <p:cNvPr id="37" name="Image 36" descr="Une image contenant logo, Graphique, symbole, Police&#10;&#10;Le contenu généré par l’IA peut être incorrect.">
            <a:extLst>
              <a:ext uri="{FF2B5EF4-FFF2-40B4-BE49-F238E27FC236}">
                <a16:creationId xmlns:a16="http://schemas.microsoft.com/office/drawing/2014/main" id="{4389B5FD-9BF1-EF80-C5BE-79757CF0F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70" y="3891692"/>
            <a:ext cx="763373" cy="763373"/>
          </a:xfrm>
          <a:prstGeom prst="rect">
            <a:avLst/>
          </a:prstGeom>
        </p:spPr>
      </p:pic>
      <p:pic>
        <p:nvPicPr>
          <p:cNvPr id="38" name="Image 37" descr="Une image contenant cercle&#10;&#10;Le contenu généré par l’IA peut être incorrect.">
            <a:extLst>
              <a:ext uri="{FF2B5EF4-FFF2-40B4-BE49-F238E27FC236}">
                <a16:creationId xmlns:a16="http://schemas.microsoft.com/office/drawing/2014/main" id="{46B9EA62-E3EE-8DEE-13CD-EA79FC803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9" y="2825922"/>
            <a:ext cx="763373" cy="763373"/>
          </a:xfrm>
          <a:prstGeom prst="rect">
            <a:avLst/>
          </a:prstGeom>
        </p:spPr>
      </p:pic>
      <p:pic>
        <p:nvPicPr>
          <p:cNvPr id="39" name="Image 38" descr="Une image contenant Graphique,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4093597A-ACE3-2ACC-0644-5E61DE5DB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8" y="4917989"/>
            <a:ext cx="763373" cy="763373"/>
          </a:xfrm>
          <a:prstGeom prst="rect">
            <a:avLst/>
          </a:prstGeom>
        </p:spPr>
      </p:pic>
      <p:pic>
        <p:nvPicPr>
          <p:cNvPr id="40" name="Image 39" descr="Une image contenant cercle, capture d’écran, jaune, conception&#10;&#10;Le contenu généré par l’IA peut être incorrect.">
            <a:extLst>
              <a:ext uri="{FF2B5EF4-FFF2-40B4-BE49-F238E27FC236}">
                <a16:creationId xmlns:a16="http://schemas.microsoft.com/office/drawing/2014/main" id="{89164882-9BB7-D34E-7E93-80033F6DD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22" y="1717246"/>
            <a:ext cx="763373" cy="763373"/>
          </a:xfrm>
          <a:prstGeom prst="rect">
            <a:avLst/>
          </a:prstGeom>
        </p:spPr>
      </p:pic>
      <p:sp>
        <p:nvSpPr>
          <p:cNvPr id="42" name="object 6">
            <a:extLst>
              <a:ext uri="{FF2B5EF4-FFF2-40B4-BE49-F238E27FC236}">
                <a16:creationId xmlns:a16="http://schemas.microsoft.com/office/drawing/2014/main" id="{944DFFF5-90CC-C32E-982D-6C514349A514}"/>
              </a:ext>
            </a:extLst>
          </p:cNvPr>
          <p:cNvSpPr/>
          <p:nvPr/>
        </p:nvSpPr>
        <p:spPr>
          <a:xfrm>
            <a:off x="7080144" y="1593771"/>
            <a:ext cx="3606057" cy="2908728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en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43" name="object 12">
            <a:extLst>
              <a:ext uri="{FF2B5EF4-FFF2-40B4-BE49-F238E27FC236}">
                <a16:creationId xmlns:a16="http://schemas.microsoft.com/office/drawing/2014/main" id="{1D9CB2D3-9AAF-8FD5-F8A7-10E9F71616FF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1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What happens if the employee moves to another company? </a:t>
            </a:r>
            <a:endParaRPr lang="en"/>
          </a:p>
        </p:txBody>
      </p:sp>
      <p:sp>
        <p:nvSpPr>
          <p:cNvPr id="45" name="ZoneTexte 35">
            <a:extLst>
              <a:ext uri="{FF2B5EF4-FFF2-40B4-BE49-F238E27FC236}">
                <a16:creationId xmlns:a16="http://schemas.microsoft.com/office/drawing/2014/main" id="{A450D8D5-510F-8337-31FD-150BEBFCA3A4}"/>
              </a:ext>
            </a:extLst>
          </p:cNvPr>
          <p:cNvSpPr txBox="1"/>
          <p:nvPr/>
        </p:nvSpPr>
        <p:spPr>
          <a:xfrm>
            <a:off x="7296653" y="2489231"/>
            <a:ext cx="3178338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Their Digiposte account follows them everywhere! </a:t>
            </a:r>
            <a:endParaRPr lang="en">
              <a:solidFill>
                <a:schemeClr val="tx2">
                  <a:lumMod val="76000"/>
                  <a:lumOff val="24000"/>
                </a:schemeClr>
              </a:solidFill>
            </a:endParaRPr>
          </a:p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They will continue to have access to their safe and payslips at all times.</a:t>
            </a:r>
          </a:p>
          <a:p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This is why Digiposte recommends using a personal e-mail address when activating the digital safe.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1F7811B8-48FC-5320-ADFB-0674C4D98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94863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7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B2F1-64E4-237A-4FFC-ECA9AFDA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>
            <a:extLst>
              <a:ext uri="{FF2B5EF4-FFF2-40B4-BE49-F238E27FC236}">
                <a16:creationId xmlns:a16="http://schemas.microsoft.com/office/drawing/2014/main" id="{50E8F445-3035-EF4B-68C8-40CCA8F23FA0}"/>
              </a:ext>
            </a:extLst>
          </p:cNvPr>
          <p:cNvSpPr/>
          <p:nvPr/>
        </p:nvSpPr>
        <p:spPr>
          <a:xfrm>
            <a:off x="7080144" y="1593771"/>
            <a:ext cx="3606057" cy="3756026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en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243C69-7234-B68F-A916-073ED7B07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100" y="9525"/>
            <a:ext cx="11645900" cy="1406525"/>
          </a:xfrm>
        </p:spPr>
        <p:txBody>
          <a:bodyPr>
            <a:normAutofit/>
          </a:bodyPr>
          <a:lstStyle/>
          <a:p>
            <a:pPr algn="l" rtl="0"/>
            <a:r>
              <a:rPr lang="en" b="1" i="0" u="none" baseline="0">
                <a:latin typeface="Montserrat"/>
                <a:ea typeface="Montserrat"/>
                <a:cs typeface="Montserrat"/>
              </a:rPr>
              <a:t>Digiposte, more than just payslips!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ED1103-DEE0-95A9-690E-677AAF9CA74C}"/>
              </a:ext>
            </a:extLst>
          </p:cNvPr>
          <p:cNvSpPr/>
          <p:nvPr/>
        </p:nvSpPr>
        <p:spPr>
          <a:xfrm>
            <a:off x="7354719" y="4638111"/>
            <a:ext cx="161311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spcBef>
                <a:spcPct val="20000"/>
              </a:spcBef>
              <a:buClr>
                <a:srgbClr val="3A3A3A"/>
              </a:buClr>
            </a:pPr>
            <a:r>
              <a:rPr lang="en" sz="1000" b="0" i="0" u="none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  Using the mobile app  </a:t>
            </a:r>
            <a:endParaRPr lang="en">
              <a:solidFill>
                <a:srgbClr val="595959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035C21-2EC8-40C6-E962-749B6C99315E}"/>
              </a:ext>
            </a:extLst>
          </p:cNvPr>
          <p:cNvSpPr/>
          <p:nvPr/>
        </p:nvSpPr>
        <p:spPr>
          <a:xfrm>
            <a:off x="9006592" y="4642944"/>
            <a:ext cx="1140185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spcBef>
                <a:spcPct val="20000"/>
              </a:spcBef>
              <a:buClr>
                <a:srgbClr val="3A3A3A"/>
              </a:buClr>
            </a:pPr>
            <a:r>
              <a:rPr lang="en" sz="1000" b="0" i="0" u="none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 Using the website </a:t>
            </a:r>
          </a:p>
        </p:txBody>
      </p:sp>
      <p:pic>
        <p:nvPicPr>
          <p:cNvPr id="20" name="Image 19" descr="Une image contenant texte, capture d’écran, logiciel, Système d’exploitation&#10;&#10;Le contenu généré par l’IA peut être incorrect.">
            <a:extLst>
              <a:ext uri="{FF2B5EF4-FFF2-40B4-BE49-F238E27FC236}">
                <a16:creationId xmlns:a16="http://schemas.microsoft.com/office/drawing/2014/main" id="{FA6BBF66-248C-6C22-0F99-9CD7975137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7" t="52807"/>
          <a:stretch/>
        </p:blipFill>
        <p:spPr>
          <a:xfrm>
            <a:off x="8049678" y="3738498"/>
            <a:ext cx="435959" cy="814396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28B461B3-76D8-0AFE-C9B2-E13EB139E085}"/>
              </a:ext>
            </a:extLst>
          </p:cNvPr>
          <p:cNvGrpSpPr/>
          <p:nvPr/>
        </p:nvGrpSpPr>
        <p:grpSpPr>
          <a:xfrm>
            <a:off x="9008932" y="3673990"/>
            <a:ext cx="1036545" cy="882170"/>
            <a:chOff x="9737077" y="4519890"/>
            <a:chExt cx="1036545" cy="882170"/>
          </a:xfrm>
        </p:grpSpPr>
        <p:pic>
          <p:nvPicPr>
            <p:cNvPr id="22" name="Picture 4" descr="https://cdn.zeplin.io/5e9d5c6f870f547e7283e2f2/assets/34463cc0-b8e7-485c-a370-dba9d8adee0c.png">
              <a:extLst>
                <a:ext uri="{FF2B5EF4-FFF2-40B4-BE49-F238E27FC236}">
                  <a16:creationId xmlns:a16="http://schemas.microsoft.com/office/drawing/2014/main" id="{1A417E47-31D0-DF43-F8E0-BD5DD8417B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030" b="31135"/>
            <a:stretch/>
          </p:blipFill>
          <p:spPr bwMode="auto">
            <a:xfrm>
              <a:off x="9737077" y="4519890"/>
              <a:ext cx="1003599" cy="70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Photo Mac PNG | PNG Mart">
              <a:extLst>
                <a:ext uri="{FF2B5EF4-FFF2-40B4-BE49-F238E27FC236}">
                  <a16:creationId xmlns:a16="http://schemas.microsoft.com/office/drawing/2014/main" id="{F2537CEB-4B22-6CF2-007D-C60F4137B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7859" y="4615319"/>
              <a:ext cx="945763" cy="786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object 12">
            <a:extLst>
              <a:ext uri="{FF2B5EF4-FFF2-40B4-BE49-F238E27FC236}">
                <a16:creationId xmlns:a16="http://schemas.microsoft.com/office/drawing/2014/main" id="{F2B407E3-4280-08A9-315A-AB073EF11A7A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7514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1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Do your employees need their documents for administrative procedures? </a:t>
            </a:r>
          </a:p>
          <a:p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19" name="ZoneTexte 35">
            <a:extLst>
              <a:ext uri="{FF2B5EF4-FFF2-40B4-BE49-F238E27FC236}">
                <a16:creationId xmlns:a16="http://schemas.microsoft.com/office/drawing/2014/main" id="{02AAD8C2-F1A0-90A0-319E-4E6B77E70B8E}"/>
              </a:ext>
            </a:extLst>
          </p:cNvPr>
          <p:cNvSpPr txBox="1"/>
          <p:nvPr/>
        </p:nvSpPr>
        <p:spPr>
          <a:xfrm>
            <a:off x="7296653" y="2489231"/>
            <a:ext cx="3178338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With Digiposte, they can find all their documents wherever they are, 24/7.</a:t>
            </a: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1D5C123-695A-4C05-3711-D3455F9CC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sp>
        <p:nvSpPr>
          <p:cNvPr id="45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78742" y="1311638"/>
            <a:ext cx="4932528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400" b="0" i="0" u="none" baseline="0">
                <a:solidFill>
                  <a:srgbClr val="3333FF"/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en" sz="1400" b="0" i="0" u="none" baseline="0">
                <a:solidFill>
                  <a:srgbClr val="787878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allows your employees to enjoy the following benefits:</a:t>
            </a:r>
            <a:endParaRPr lang="en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65314AFB-90DA-45EE-0345-8CF1319BD04D}"/>
              </a:ext>
            </a:extLst>
          </p:cNvPr>
          <p:cNvGrpSpPr/>
          <p:nvPr/>
        </p:nvGrpSpPr>
        <p:grpSpPr>
          <a:xfrm>
            <a:off x="779251" y="1972952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id="{1D9A98D5-39FB-AE1B-485E-0613B1087420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63" name="ZoneTexte 26">
              <a:extLst>
                <a:ext uri="{FF2B5EF4-FFF2-40B4-BE49-F238E27FC236}">
                  <a16:creationId xmlns:a16="http://schemas.microsoft.com/office/drawing/2014/main" id="{D7FC1A89-98CF-E9B4-1979-6C618FDE0F7C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Automatically sent and received the same day</a:t>
              </a:r>
              <a:endParaRPr lang="en" sz="1200">
                <a:solidFill>
                  <a:srgbClr val="008000"/>
                </a:solidFill>
                <a:latin typeface="Montserrat"/>
              </a:endParaRPr>
            </a:p>
          </p:txBody>
        </p:sp>
        <p:sp>
          <p:nvSpPr>
            <p:cNvPr id="64" name="ZoneTexte 26">
              <a:extLst>
                <a:ext uri="{FF2B5EF4-FFF2-40B4-BE49-F238E27FC236}">
                  <a16:creationId xmlns:a16="http://schemas.microsoft.com/office/drawing/2014/main" id="{A3499D12-B904-12A4-ABB7-D2A4F299DFBE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Delivery by post takes an average of 4 days.</a:t>
              </a:r>
              <a:endParaRPr lang="en" sz="1200">
                <a:solidFill>
                  <a:srgbClr val="008000"/>
                </a:solidFill>
                <a:latin typeface="Montserrat"/>
              </a:endParaRPr>
            </a:p>
          </p:txBody>
        </p:sp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D80EFB50-56E3-3723-431A-CFE1669C3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75C1934F-1020-151D-F42E-787FD25362C8}"/>
              </a:ext>
            </a:extLst>
          </p:cNvPr>
          <p:cNvGrpSpPr/>
          <p:nvPr/>
        </p:nvGrpSpPr>
        <p:grpSpPr>
          <a:xfrm>
            <a:off x="773564" y="2905549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C61DFEC3-2E6A-3171-3117-DA4A04B8433D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68" name="ZoneTexte 26">
              <a:extLst>
                <a:ext uri="{FF2B5EF4-FFF2-40B4-BE49-F238E27FC236}">
                  <a16:creationId xmlns:a16="http://schemas.microsoft.com/office/drawing/2014/main" id="{2EAB5923-42D4-8406-716A-D9CC021F499B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Centralization of important documents</a:t>
              </a:r>
              <a:endParaRPr lang="en" err="1">
                <a:solidFill>
                  <a:srgbClr val="008000"/>
                </a:solidFill>
              </a:endParaRPr>
            </a:p>
          </p:txBody>
        </p:sp>
        <p:sp>
          <p:nvSpPr>
            <p:cNvPr id="69" name="ZoneTexte 26">
              <a:extLst>
                <a:ext uri="{FF2B5EF4-FFF2-40B4-BE49-F238E27FC236}">
                  <a16:creationId xmlns:a16="http://schemas.microsoft.com/office/drawing/2014/main" id="{340DC641-95B9-38C0-0976-BEF011A7D25A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Bills, ID, driver's license, etc.</a:t>
              </a:r>
            </a:p>
          </p:txBody>
        </p:sp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B9CB01C0-692C-D2D3-C80B-387B111FB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6CC5D023-AC18-8E59-F262-47D079976F76}"/>
              </a:ext>
            </a:extLst>
          </p:cNvPr>
          <p:cNvGrpSpPr/>
          <p:nvPr/>
        </p:nvGrpSpPr>
        <p:grpSpPr>
          <a:xfrm>
            <a:off x="779250" y="3815401"/>
            <a:ext cx="4935610" cy="1029664"/>
            <a:chOff x="779251" y="2336893"/>
            <a:chExt cx="4935610" cy="1029664"/>
          </a:xfrm>
          <a:solidFill>
            <a:srgbClr val="D9F2D0"/>
          </a:solidFill>
        </p:grpSpPr>
        <p:sp>
          <p:nvSpPr>
            <p:cNvPr id="82" name="Rectangle : coins arrondis 81">
              <a:extLst>
                <a:ext uri="{FF2B5EF4-FFF2-40B4-BE49-F238E27FC236}">
                  <a16:creationId xmlns:a16="http://schemas.microsoft.com/office/drawing/2014/main" id="{3CA8B4DC-B295-12BA-88ED-95075658D623}"/>
                </a:ext>
              </a:extLst>
            </p:cNvPr>
            <p:cNvSpPr/>
            <p:nvPr/>
          </p:nvSpPr>
          <p:spPr>
            <a:xfrm>
              <a:off x="779251" y="2336893"/>
              <a:ext cx="4935610" cy="1029664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83" name="ZoneTexte 26">
              <a:extLst>
                <a:ext uri="{FF2B5EF4-FFF2-40B4-BE49-F238E27FC236}">
                  <a16:creationId xmlns:a16="http://schemas.microsoft.com/office/drawing/2014/main" id="{1AFEBE76-3FC7-6B15-82E1-13F06B545501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Preparing administrative procedures</a:t>
              </a:r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84" name="ZoneTexte 26">
              <a:extLst>
                <a:ext uri="{FF2B5EF4-FFF2-40B4-BE49-F238E27FC236}">
                  <a16:creationId xmlns:a16="http://schemas.microsoft.com/office/drawing/2014/main" id="{02DE3646-BA05-AA92-4FC4-E732834DDE31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Renewal of identity documents, rental applications, mortgages, etc.</a:t>
              </a:r>
            </a:p>
          </p:txBody>
        </p:sp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AAC0968A-F665-6B26-5287-0D73A732D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4B260A50-23A8-ED97-F0A1-316AA5C40664}"/>
              </a:ext>
            </a:extLst>
          </p:cNvPr>
          <p:cNvGrpSpPr/>
          <p:nvPr/>
        </p:nvGrpSpPr>
        <p:grpSpPr>
          <a:xfrm>
            <a:off x="773564" y="4935653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E6820EA9-774F-3632-B193-E4DCBFBA6916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88" name="ZoneTexte 26">
              <a:extLst>
                <a:ext uri="{FF2B5EF4-FFF2-40B4-BE49-F238E27FC236}">
                  <a16:creationId xmlns:a16="http://schemas.microsoft.com/office/drawing/2014/main" id="{97A14478-F21B-B3A8-541B-14DF0D5494D3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Sharing documents with a third party</a:t>
              </a:r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89" name="ZoneTexte 26">
              <a:extLst>
                <a:ext uri="{FF2B5EF4-FFF2-40B4-BE49-F238E27FC236}">
                  <a16:creationId xmlns:a16="http://schemas.microsoft.com/office/drawing/2014/main" id="{B14EDB63-9B3A-51B7-DA20-653ACF3C4E5A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By selection or via trusted contacts.</a:t>
              </a:r>
            </a:p>
          </p:txBody>
        </p:sp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7CD63E88-F164-FF60-8352-3D23E7321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137096349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7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953F6-F5C5-E75D-2AC0-B3EB56DD0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66590D9-0838-39D4-163E-58C89BD162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100" y="9525"/>
            <a:ext cx="11645900" cy="1406525"/>
          </a:xfrm>
        </p:spPr>
        <p:txBody>
          <a:bodyPr>
            <a:normAutofit/>
          </a:bodyPr>
          <a:lstStyle/>
          <a:p>
            <a:pPr algn="l" rtl="0"/>
            <a:r>
              <a:rPr lang="en" b="1" i="0" u="none" baseline="0">
                <a:latin typeface="Montserrat"/>
                <a:ea typeface="Montserrat"/>
                <a:cs typeface="Montserrat"/>
              </a:rPr>
              <a:t>Automatic document reception</a:t>
            </a:r>
          </a:p>
        </p:txBody>
      </p:sp>
      <p:sp>
        <p:nvSpPr>
          <p:cNvPr id="7" name="ZoneTexte 19">
            <a:extLst>
              <a:ext uri="{FF2B5EF4-FFF2-40B4-BE49-F238E27FC236}">
                <a16:creationId xmlns:a16="http://schemas.microsoft.com/office/drawing/2014/main" id="{3ED050E7-71BA-A99D-118F-47D9D2D3F254}"/>
              </a:ext>
            </a:extLst>
          </p:cNvPr>
          <p:cNvSpPr txBox="1"/>
          <p:nvPr/>
        </p:nvSpPr>
        <p:spPr>
          <a:xfrm>
            <a:off x="697427" y="1645136"/>
            <a:ext cx="5658990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Your employees can retrieve, store and consult their personal documents from their Digiposte.</a:t>
            </a:r>
            <a:endParaRPr lang="en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  <a:p>
            <a:endParaRPr lang="en" sz="1400">
              <a:solidFill>
                <a:schemeClr val="tx1">
                  <a:lumMod val="49000"/>
                  <a:lumOff val="51000"/>
                </a:schemeClr>
              </a:solidFill>
              <a:latin typeface="Montserrat"/>
            </a:endParaRPr>
          </a:p>
          <a:p>
            <a:pPr algn="l" rtl="0"/>
            <a:r>
              <a:rPr lang="en" sz="1400" b="1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How does it work?</a:t>
            </a:r>
          </a:p>
          <a:p>
            <a:endParaRPr lang="en" sz="1400">
              <a:solidFill>
                <a:schemeClr val="tx1">
                  <a:lumMod val="49000"/>
                  <a:lumOff val="51000"/>
                </a:schemeClr>
              </a:solidFill>
              <a:latin typeface="Montserra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4D94641-6396-FFEF-A259-AD311AE85E23}"/>
              </a:ext>
            </a:extLst>
          </p:cNvPr>
          <p:cNvSpPr txBox="1"/>
          <p:nvPr/>
        </p:nvSpPr>
        <p:spPr>
          <a:xfrm>
            <a:off x="683345" y="2689412"/>
            <a:ext cx="5255682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l" rtl="0">
              <a:buFont typeface="Calibri"/>
              <a:buChar char="-"/>
            </a:pPr>
            <a:r>
              <a:rPr lang="en" sz="1400" b="0" i="0" u="none" baseline="0">
                <a:solidFill>
                  <a:srgbClr val="606060"/>
                </a:solidFill>
                <a:latin typeface="Montserrat"/>
                <a:ea typeface="Montserrat"/>
                <a:cs typeface="Montserrat"/>
              </a:rPr>
              <a:t>Your employees can connect organizations to receive documents automatically from their departments and suppliers in their Digiposte.</a:t>
            </a:r>
          </a:p>
          <a:p>
            <a:pPr marL="171450" indent="-171450" algn="l" rtl="0">
              <a:buFont typeface="Calibri"/>
              <a:buChar char="-"/>
            </a:pPr>
            <a:r>
              <a:rPr lang="en" sz="1400" b="0" i="0" u="none" baseline="0">
                <a:solidFill>
                  <a:srgbClr val="606060"/>
                </a:solidFill>
                <a:latin typeface="Montserrat"/>
                <a:ea typeface="Montserrat"/>
                <a:cs typeface="Montserrat"/>
              </a:rPr>
              <a:t>Once connected, they will be notified of each new document received from their organization.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F693FDD4-EC9B-3BBF-8D97-1CE97F80ECD0}"/>
              </a:ext>
            </a:extLst>
          </p:cNvPr>
          <p:cNvSpPr/>
          <p:nvPr/>
        </p:nvSpPr>
        <p:spPr>
          <a:xfrm>
            <a:off x="768244" y="4019471"/>
            <a:ext cx="4901457" cy="1251378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en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D7AD0B5B-8A19-DD9E-A03C-CC4B06AF5F87}"/>
              </a:ext>
            </a:extLst>
          </p:cNvPr>
          <p:cNvSpPr txBox="1">
            <a:spLocks/>
          </p:cNvSpPr>
          <p:nvPr/>
        </p:nvSpPr>
        <p:spPr>
          <a:xfrm>
            <a:off x="1468398" y="4235713"/>
            <a:ext cx="350211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1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Are their children's transcripts on Pronote? </a:t>
            </a:r>
            <a:endParaRPr lang="en"/>
          </a:p>
        </p:txBody>
      </p:sp>
      <p:sp>
        <p:nvSpPr>
          <p:cNvPr id="22" name="ZoneTexte 35">
            <a:extLst>
              <a:ext uri="{FF2B5EF4-FFF2-40B4-BE49-F238E27FC236}">
                <a16:creationId xmlns:a16="http://schemas.microsoft.com/office/drawing/2014/main" id="{90BD1E2F-B8D0-798B-9BBC-08827E3A1F50}"/>
              </a:ext>
            </a:extLst>
          </p:cNvPr>
          <p:cNvSpPr txBox="1"/>
          <p:nvPr/>
        </p:nvSpPr>
        <p:spPr>
          <a:xfrm>
            <a:off x="1365753" y="4648231"/>
            <a:ext cx="392763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They can also be automatically archived in Digiposte </a:t>
            </a:r>
            <a:endParaRPr lang="en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9D43E9B-5B8D-171A-ECB4-527A347F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64" y="4351507"/>
            <a:ext cx="457200" cy="457200"/>
          </a:xfrm>
          <a:prstGeom prst="rect">
            <a:avLst/>
          </a:prstGeom>
        </p:spPr>
      </p:pic>
      <p:pic>
        <p:nvPicPr>
          <p:cNvPr id="3" name="Image 2" descr="Une image contenant Appareils électroniques, texte, multimédia, ordinateur&#10;&#10;Le contenu généré par l’IA peut être incorrect.">
            <a:extLst>
              <a:ext uri="{FF2B5EF4-FFF2-40B4-BE49-F238E27FC236}">
                <a16:creationId xmlns:a16="http://schemas.microsoft.com/office/drawing/2014/main" id="{642E5723-D0FD-E2F7-4FBF-2149B2D8F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598" y="1533525"/>
            <a:ext cx="62388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0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DAC89-AF85-97EB-035E-B5D4B2979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66" name="ZoneTexte 26">
            <a:extLst>
              <a:ext uri="{FF2B5EF4-FFF2-40B4-BE49-F238E27FC236}">
                <a16:creationId xmlns:a16="http://schemas.microsoft.com/office/drawing/2014/main" id="{D7FC1A89-98CF-E9B4-1979-6C618FDE0F7C}"/>
              </a:ext>
            </a:extLst>
          </p:cNvPr>
          <p:cNvSpPr txBox="1"/>
          <p:nvPr/>
        </p:nvSpPr>
        <p:spPr>
          <a:xfrm>
            <a:off x="1444834" y="1972331"/>
            <a:ext cx="5137377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1000"/>
              </a:spcBef>
            </a:pPr>
            <a:r>
              <a:rPr lang="en" sz="1400" b="1" i="0" u="none" baseline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Secure document centralization</a:t>
            </a:r>
            <a:r>
              <a:rPr lang="en" sz="1400" b="1">
                <a:latin typeface="Montserrat"/>
                <a:ea typeface="Calibri"/>
                <a:cs typeface="Calibri"/>
              </a:rPr>
              <a:t/>
            </a:r>
            <a:br>
              <a:rPr lang="en" sz="1400" b="1">
                <a:latin typeface="Montserrat"/>
                <a:ea typeface="Calibri"/>
                <a:cs typeface="Calibri"/>
              </a:rPr>
            </a:b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Payslips, licenses, IDs, invoices, guarantees, proof of address, etc.</a:t>
            </a:r>
            <a:endParaRPr lang="en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67" name="ZoneTexte 27">
            <a:extLst>
              <a:ext uri="{FF2B5EF4-FFF2-40B4-BE49-F238E27FC236}">
                <a16:creationId xmlns:a16="http://schemas.microsoft.com/office/drawing/2014/main" id="{C40E0BA4-DFE4-2647-A205-52DCA6D69CC3}"/>
              </a:ext>
            </a:extLst>
          </p:cNvPr>
          <p:cNvSpPr txBox="1"/>
          <p:nvPr/>
        </p:nvSpPr>
        <p:spPr>
          <a:xfrm>
            <a:off x="1444833" y="3061057"/>
            <a:ext cx="5141170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1000"/>
              </a:spcBef>
            </a:pPr>
            <a:r>
              <a:rPr lang="en" sz="1400" b="1" i="0" u="none" baseline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Accessible anytime, anywhere</a:t>
            </a:r>
            <a:r>
              <a:rPr lang="en" sz="1400" b="1">
                <a:latin typeface="Montserrat"/>
                <a:ea typeface="Calibri"/>
                <a:cs typeface="Calibri"/>
              </a:rPr>
              <a:t/>
            </a:r>
            <a:br>
              <a:rPr lang="en" sz="1400" b="1">
                <a:latin typeface="Montserrat"/>
                <a:ea typeface="Calibri"/>
                <a:cs typeface="Calibri"/>
              </a:rPr>
            </a:b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Moving house, fire, lost document, defective document, foreign travel, etc.</a:t>
            </a:r>
            <a:endParaRPr lang="en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68" name="ZoneTexte 28">
            <a:extLst>
              <a:ext uri="{FF2B5EF4-FFF2-40B4-BE49-F238E27FC236}">
                <a16:creationId xmlns:a16="http://schemas.microsoft.com/office/drawing/2014/main" id="{273558CA-8484-DBDA-41C1-E448C7907E48}"/>
              </a:ext>
            </a:extLst>
          </p:cNvPr>
          <p:cNvSpPr txBox="1"/>
          <p:nvPr/>
        </p:nvSpPr>
        <p:spPr>
          <a:xfrm>
            <a:off x="1444832" y="4172694"/>
            <a:ext cx="5467741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1000"/>
              </a:spcBef>
            </a:pPr>
            <a:r>
              <a:rPr lang="en" sz="1400" b="1" i="0" u="none" baseline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Save time on administrative procedures</a:t>
            </a:r>
            <a:r>
              <a:rPr lang="en" sz="1400" b="1">
                <a:latin typeface="Montserrat"/>
                <a:ea typeface="Calibri"/>
                <a:cs typeface="Calibri"/>
              </a:rPr>
              <a:t/>
            </a:r>
            <a:br>
              <a:rPr lang="en" sz="1400" b="1">
                <a:latin typeface="Montserrat"/>
                <a:ea typeface="Calibri"/>
                <a:cs typeface="Calibri"/>
              </a:rPr>
            </a:b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Tax returns, mortgages, preparing for retirement, APL applications, etc.</a:t>
            </a:r>
            <a:endParaRPr lang="en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330F7AAD-062C-E313-4A79-429B4C097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2550" y="2109533"/>
            <a:ext cx="457200" cy="4572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FD6A8A47-4DC2-8EDF-2CC7-4584BADCF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7809" y="3163099"/>
            <a:ext cx="457200" cy="4572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C0342C7C-0BC2-0261-8415-D5E57EA32B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7809" y="4313257"/>
            <a:ext cx="457200" cy="45720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2CB8F8AA-7DC9-62D5-BA7F-4B148F795E69}"/>
              </a:ext>
            </a:extLst>
          </p:cNvPr>
          <p:cNvSpPr/>
          <p:nvPr/>
        </p:nvSpPr>
        <p:spPr>
          <a:xfrm>
            <a:off x="7080144" y="1593771"/>
            <a:ext cx="3606057" cy="3756026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en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087260F1-8CAE-87EF-F68D-56EC0DC3E57F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1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What should you do if your employees have questions about their Digiposte digital safe? </a:t>
            </a:r>
            <a:endParaRPr lang="en"/>
          </a:p>
        </p:txBody>
      </p:sp>
      <p:sp>
        <p:nvSpPr>
          <p:cNvPr id="22" name="ZoneTexte 35">
            <a:extLst>
              <a:ext uri="{FF2B5EF4-FFF2-40B4-BE49-F238E27FC236}">
                <a16:creationId xmlns:a16="http://schemas.microsoft.com/office/drawing/2014/main" id="{3E6917DC-25AC-B47B-90E4-0724FBACDF4B}"/>
              </a:ext>
            </a:extLst>
          </p:cNvPr>
          <p:cNvSpPr txBox="1"/>
          <p:nvPr/>
        </p:nvSpPr>
        <p:spPr>
          <a:xfrm>
            <a:off x="7296653" y="2489231"/>
            <a:ext cx="3178338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 algn="l" rtl="0">
              <a:buFont typeface="Arial"/>
              <a:buChar char="•"/>
            </a:pPr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See our online guide:</a:t>
            </a:r>
            <a:r>
              <a:rPr lang="en" sz="12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https://aide.digiposte.fr/</a:t>
            </a: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 algn="l" rtl="0">
              <a:buFont typeface="Arial"/>
              <a:buChar char="•"/>
            </a:pPr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Ask a question to the Digiposte chatbot</a:t>
            </a:r>
          </a:p>
          <a:p>
            <a:pPr marL="171450" indent="-171450" algn="l" rtl="0">
              <a:buFont typeface="Arial"/>
              <a:buChar char="•"/>
            </a:pPr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Make sure they have the information they need to activate their account (code 1 / code 2), and pass it on to local HR</a:t>
            </a: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 algn="l" rtl="0">
              <a:buFont typeface="Arial"/>
              <a:buChar char="•"/>
            </a:pPr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Contact Digiposte customer service using the contact form:</a:t>
            </a:r>
            <a:r>
              <a:rPr lang="en" sz="12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https://aide.digiposte.fr/contact</a:t>
            </a:r>
            <a:r>
              <a:rPr lang="en" sz="1200" b="0" i="1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or by phone (fees apply)</a:t>
            </a: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 algn="l" rtl="0">
              <a:buFont typeface="Arial"/>
              <a:buChar char="•"/>
            </a:pP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 algn="l" rtl="0">
              <a:buFont typeface="Arial"/>
              <a:buChar char="•"/>
            </a:pP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8778583-C798-FF34-95B2-176364A745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sp>
        <p:nvSpPr>
          <p:cNvPr id="18" name="Titre 3">
            <a:extLst>
              <a:ext uri="{FF2B5EF4-FFF2-40B4-BE49-F238E27FC236}">
                <a16:creationId xmlns:a16="http://schemas.microsoft.com/office/drawing/2014/main" id="{066590D9-0838-39D4-163E-58C89BD16256}"/>
              </a:ext>
            </a:extLst>
          </p:cNvPr>
          <p:cNvSpPr txBox="1">
            <a:spLocks/>
          </p:cNvSpPr>
          <p:nvPr/>
        </p:nvSpPr>
        <p:spPr>
          <a:xfrm>
            <a:off x="546100" y="9525"/>
            <a:ext cx="9239345" cy="1406525"/>
          </a:xfrm>
          <a:prstGeom prst="rect">
            <a:avLst/>
          </a:prstGeom>
        </p:spPr>
        <p:txBody>
          <a:bodyPr vert="horz" lIns="720000" tIns="180000" rIns="0" bIns="18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>
                <a:solidFill>
                  <a:schemeClr val="tx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 rtl="0"/>
            <a:r>
              <a:rPr lang="en" b="1" i="0" u="none" baseline="0">
                <a:latin typeface="Montserrat"/>
                <a:ea typeface="Montserrat"/>
                <a:cs typeface="Montserrat"/>
              </a:rPr>
              <a:t>In short, how does Digiposte simplify administrative procedures for employees?</a:t>
            </a:r>
          </a:p>
        </p:txBody>
      </p:sp>
    </p:spTree>
    <p:extLst>
      <p:ext uri="{BB962C8B-B14F-4D97-AF65-F5344CB8AC3E}">
        <p14:creationId xmlns:p14="http://schemas.microsoft.com/office/powerpoint/2010/main" val="3583932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1BDB0-FBCF-73C0-95BE-052A5C0EB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8064B71-8A47-9D00-4F7F-C2F607BA1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" b="1" i="0" u="none" baseline="0">
                <a:latin typeface="Montserrat"/>
                <a:ea typeface="Montserrat"/>
                <a:cs typeface="Montserrat"/>
              </a:rPr>
              <a:t>Support throughout your project </a:t>
            </a:r>
            <a:r>
              <a:rPr lang="en"/>
              <a:t/>
            </a:r>
            <a:br>
              <a:rPr lang="en"/>
            </a:b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27052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How can you support your employees?</a:t>
            </a:r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78742" y="1487922"/>
            <a:ext cx="5447125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 offers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communication kits for employees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to ensure greater acceptance of the solution.</a:t>
            </a:r>
            <a:endParaRPr lang="en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  <a:p>
            <a:endParaRPr lang="en" sz="1400">
              <a:solidFill>
                <a:schemeClr val="tx1">
                  <a:lumMod val="49000"/>
                  <a:lumOff val="51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F3492B7-1F9A-10F3-4F75-B879BBCEE2D3}"/>
              </a:ext>
            </a:extLst>
          </p:cNvPr>
          <p:cNvGrpSpPr/>
          <p:nvPr/>
        </p:nvGrpSpPr>
        <p:grpSpPr>
          <a:xfrm>
            <a:off x="779250" y="2616973"/>
            <a:ext cx="5414738" cy="727054"/>
            <a:chOff x="779251" y="2509524"/>
            <a:chExt cx="5414738" cy="727054"/>
          </a:xfrm>
          <a:solidFill>
            <a:srgbClr val="D9F2D0"/>
          </a:solidFill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1F90D6EF-DC09-28C9-9102-07EC2E887D7D}"/>
                </a:ext>
              </a:extLst>
            </p:cNvPr>
            <p:cNvSpPr/>
            <p:nvPr/>
          </p:nvSpPr>
          <p:spPr>
            <a:xfrm>
              <a:off x="779251" y="2509524"/>
              <a:ext cx="5405674" cy="616825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33" name="ZoneTexte 26">
              <a:extLst>
                <a:ext uri="{FF2B5EF4-FFF2-40B4-BE49-F238E27FC236}">
                  <a16:creationId xmlns:a16="http://schemas.microsoft.com/office/drawing/2014/main" id="{56094C9A-0F1A-092E-FDA1-0975BF8A3A37}"/>
                </a:ext>
              </a:extLst>
            </p:cNvPr>
            <p:cNvSpPr txBox="1"/>
            <p:nvPr/>
          </p:nvSpPr>
          <p:spPr>
            <a:xfrm>
              <a:off x="1495517" y="2590247"/>
              <a:ext cx="4698472" cy="646331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Benefit from reassuring, positive communication that inspires desire. </a:t>
              </a:r>
            </a:p>
            <a:p>
              <a:endParaRPr lang="en" sz="1200" b="1">
                <a:solidFill>
                  <a:srgbClr val="008000"/>
                </a:solidFill>
                <a:latin typeface="Montserrat"/>
                <a:ea typeface="Calibri"/>
                <a:cs typeface="Calibri"/>
              </a:endParaRPr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9BCF921C-3091-9EBB-9B3C-7ABC2924F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72244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F09DA4EF-D511-FA1C-AC17-C5AD38FFECA1}"/>
              </a:ext>
            </a:extLst>
          </p:cNvPr>
          <p:cNvGrpSpPr/>
          <p:nvPr/>
        </p:nvGrpSpPr>
        <p:grpSpPr>
          <a:xfrm>
            <a:off x="779250" y="3426093"/>
            <a:ext cx="5425467" cy="641565"/>
            <a:chOff x="779251" y="2504576"/>
            <a:chExt cx="5425467" cy="641565"/>
          </a:xfrm>
          <a:solidFill>
            <a:srgbClr val="D9F2D0"/>
          </a:solidFill>
        </p:grpSpPr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B3C3988B-DF76-C089-775B-EB27931B2C90}"/>
                </a:ext>
              </a:extLst>
            </p:cNvPr>
            <p:cNvSpPr/>
            <p:nvPr/>
          </p:nvSpPr>
          <p:spPr>
            <a:xfrm>
              <a:off x="779251" y="2504576"/>
              <a:ext cx="5425467" cy="641565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53" name="ZoneTexte 26">
              <a:extLst>
                <a:ext uri="{FF2B5EF4-FFF2-40B4-BE49-F238E27FC236}">
                  <a16:creationId xmlns:a16="http://schemas.microsoft.com/office/drawing/2014/main" id="{99B96844-E15B-8881-D505-E8B5E8A4F2AD}"/>
                </a:ext>
              </a:extLst>
            </p:cNvPr>
            <p:cNvSpPr txBox="1"/>
            <p:nvPr/>
          </p:nvSpPr>
          <p:spPr>
            <a:xfrm>
              <a:off x="1495517" y="2689208"/>
              <a:ext cx="4599511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A detailed step-by-step guide to help them on their way.</a:t>
              </a:r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9F0D3C3F-7B28-064B-3E7D-B90B6209B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96984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34A54E0F-E697-EC92-FA1C-4818D41D7E32}"/>
              </a:ext>
            </a:extLst>
          </p:cNvPr>
          <p:cNvGrpSpPr/>
          <p:nvPr/>
        </p:nvGrpSpPr>
        <p:grpSpPr>
          <a:xfrm>
            <a:off x="779250" y="4267261"/>
            <a:ext cx="5430415" cy="869101"/>
            <a:chOff x="779251" y="2509524"/>
            <a:chExt cx="5430415" cy="869101"/>
          </a:xfrm>
          <a:solidFill>
            <a:srgbClr val="D9F2D0"/>
          </a:solidFill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B1884B09-A936-0F6B-D340-E198506C9927}"/>
                </a:ext>
              </a:extLst>
            </p:cNvPr>
            <p:cNvSpPr/>
            <p:nvPr/>
          </p:nvSpPr>
          <p:spPr>
            <a:xfrm>
              <a:off x="779251" y="2509524"/>
              <a:ext cx="5430415" cy="869101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 sz="1200">
                <a:solidFill>
                  <a:srgbClr val="008000"/>
                </a:solidFill>
              </a:endParaRPr>
            </a:p>
          </p:txBody>
        </p:sp>
        <p:sp>
          <p:nvSpPr>
            <p:cNvPr id="8" name="ZoneTexte 26">
              <a:extLst>
                <a:ext uri="{FF2B5EF4-FFF2-40B4-BE49-F238E27FC236}">
                  <a16:creationId xmlns:a16="http://schemas.microsoft.com/office/drawing/2014/main" id="{52CCB739-B101-54CD-F1E9-70E2091DDA39}"/>
                </a:ext>
              </a:extLst>
            </p:cNvPr>
            <p:cNvSpPr txBox="1"/>
            <p:nvPr/>
          </p:nvSpPr>
          <p:spPr>
            <a:xfrm>
              <a:off x="1495517" y="2639210"/>
              <a:ext cx="4604459" cy="646331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Avoid contacts between employees and HR by communicating all the necessary information in advance.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045C9D3-74F4-062D-3C9C-844D3526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695428"/>
              <a:ext cx="457200" cy="457200"/>
            </a:xfrm>
            <a:prstGeom prst="rect">
              <a:avLst/>
            </a:prstGeom>
            <a:grpFill/>
          </p:spPr>
        </p:pic>
      </p:grpSp>
      <p:pic>
        <p:nvPicPr>
          <p:cNvPr id="3" name="Image 2" descr="Une image contenant ordinateur, texte, Appareils électroniques, Visage humain&#10;&#10;Le contenu généré par l’IA peut être incorrect.">
            <a:extLst>
              <a:ext uri="{FF2B5EF4-FFF2-40B4-BE49-F238E27FC236}">
                <a16:creationId xmlns:a16="http://schemas.microsoft.com/office/drawing/2014/main" id="{C6BF9864-DAEC-5771-E14E-1B5B618BF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21" y="857250"/>
            <a:ext cx="34480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05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237D3-5841-0FEC-A88F-648E032A6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Appareils électroniques, texte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4B7E7EEF-DC1A-8681-ABA0-5652DB9E3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93" y="3327986"/>
            <a:ext cx="4429409" cy="2669665"/>
          </a:xfrm>
          <a:prstGeom prst="rect">
            <a:avLst/>
          </a:prstGeom>
        </p:spPr>
      </p:pic>
      <p:sp>
        <p:nvSpPr>
          <p:cNvPr id="33" name="ZoneTexte 25">
            <a:extLst>
              <a:ext uri="{FF2B5EF4-FFF2-40B4-BE49-F238E27FC236}">
                <a16:creationId xmlns:a16="http://schemas.microsoft.com/office/drawing/2014/main" id="{0A2858B9-C171-4445-B0B3-750FF354E091}"/>
              </a:ext>
            </a:extLst>
          </p:cNvPr>
          <p:cNvSpPr txBox="1"/>
          <p:nvPr/>
        </p:nvSpPr>
        <p:spPr>
          <a:xfrm>
            <a:off x="5846333" y="1049378"/>
            <a:ext cx="4398319" cy="622047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b="0" i="0" u="none" baseline="0">
                <a:latin typeface="Montserrat"/>
                <a:ea typeface="Montserrat"/>
                <a:cs typeface="Montserrat"/>
              </a:rPr>
              <a:t>Free standard communication kit </a:t>
            </a:r>
            <a:endParaRPr lang="en" b="0"/>
          </a:p>
        </p:txBody>
      </p:sp>
      <p:sp>
        <p:nvSpPr>
          <p:cNvPr id="102" name="ZoneTexte 25">
            <a:extLst>
              <a:ext uri="{FF2B5EF4-FFF2-40B4-BE49-F238E27FC236}">
                <a16:creationId xmlns:a16="http://schemas.microsoft.com/office/drawing/2014/main" id="{763CA2E7-08EB-CCDB-CA83-52424A5EE205}"/>
              </a:ext>
            </a:extLst>
          </p:cNvPr>
          <p:cNvSpPr txBox="1"/>
          <p:nvPr/>
        </p:nvSpPr>
        <p:spPr>
          <a:xfrm>
            <a:off x="848117" y="1051818"/>
            <a:ext cx="1832451" cy="614991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b="0" i="0" u="none" baseline="0">
                <a:latin typeface="Montserrat"/>
                <a:ea typeface="Montserrat"/>
                <a:cs typeface="Montserrat"/>
              </a:rPr>
              <a:t>Assistance   </a:t>
            </a:r>
            <a:endParaRPr lang="en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CAF7BCB-80BC-54DF-89A3-010FD0285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pPr algn="l" rtl="0"/>
            <a:r>
              <a:rPr lang="en" sz="2400" b="1" i="0" u="none" baseline="0">
                <a:latin typeface="Montserrat"/>
                <a:ea typeface="Montserrat"/>
                <a:cs typeface="Montserrat"/>
              </a:rPr>
              <a:t>Details of the support package for your employees </a:t>
            </a:r>
            <a:endParaRPr lang="en" sz="240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1EE1779-500E-21DA-4EE9-9B9E5417B792}"/>
              </a:ext>
            </a:extLst>
          </p:cNvPr>
          <p:cNvSpPr/>
          <p:nvPr/>
        </p:nvSpPr>
        <p:spPr>
          <a:xfrm>
            <a:off x="5848531" y="1884194"/>
            <a:ext cx="861975" cy="257743"/>
          </a:xfrm>
          <a:prstGeom prst="rect">
            <a:avLst/>
          </a:prstGeom>
          <a:solidFill>
            <a:srgbClr val="DD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Posters</a:t>
            </a:r>
            <a:endParaRPr lang="en" sz="1200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8B9BA07-BADB-CE05-1B99-1D18EB4675A2}"/>
              </a:ext>
            </a:extLst>
          </p:cNvPr>
          <p:cNvSpPr/>
          <p:nvPr/>
        </p:nvSpPr>
        <p:spPr>
          <a:xfrm>
            <a:off x="5844723" y="2623209"/>
            <a:ext cx="676184" cy="273367"/>
          </a:xfrm>
          <a:prstGeom prst="rect">
            <a:avLst/>
          </a:prstGeom>
          <a:solidFill>
            <a:srgbClr val="DDE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Flyer</a:t>
            </a:r>
            <a:endParaRPr lang="en" sz="1200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B723243-1C17-5DB5-D098-9744AD1442DE}"/>
              </a:ext>
            </a:extLst>
          </p:cNvPr>
          <p:cNvSpPr/>
          <p:nvPr/>
        </p:nvSpPr>
        <p:spPr>
          <a:xfrm>
            <a:off x="5846764" y="2991099"/>
            <a:ext cx="824674" cy="268400"/>
          </a:xfrm>
          <a:prstGeom prst="rect">
            <a:avLst/>
          </a:prstGeom>
          <a:solidFill>
            <a:srgbClr val="DDE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Tutorial</a:t>
            </a:r>
            <a:endParaRPr lang="e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4848E2-A074-2AE3-0B48-99F6AC52ABB2}"/>
              </a:ext>
            </a:extLst>
          </p:cNvPr>
          <p:cNvSpPr/>
          <p:nvPr/>
        </p:nvSpPr>
        <p:spPr>
          <a:xfrm>
            <a:off x="5844380" y="2265330"/>
            <a:ext cx="1707217" cy="248325"/>
          </a:xfrm>
          <a:prstGeom prst="rect">
            <a:avLst/>
          </a:prstGeom>
          <a:solidFill>
            <a:srgbClr val="DD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Refusal form</a:t>
            </a:r>
            <a:endParaRPr lang="e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881A15-21F2-3181-F1A7-C4CA9A2157CC}"/>
              </a:ext>
            </a:extLst>
          </p:cNvPr>
          <p:cNvSpPr/>
          <p:nvPr/>
        </p:nvSpPr>
        <p:spPr>
          <a:xfrm>
            <a:off x="850238" y="1825578"/>
            <a:ext cx="1815805" cy="247086"/>
          </a:xfrm>
          <a:prstGeom prst="rect">
            <a:avLst/>
          </a:prstGeom>
          <a:solidFill>
            <a:srgbClr val="DD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Company help site</a:t>
            </a:r>
            <a:endParaRPr lang="e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8AE6B1-C506-AB38-EADA-D960A75AA767}"/>
              </a:ext>
            </a:extLst>
          </p:cNvPr>
          <p:cNvSpPr/>
          <p:nvPr/>
        </p:nvSpPr>
        <p:spPr>
          <a:xfrm>
            <a:off x="846430" y="2548607"/>
            <a:ext cx="1267666" cy="257382"/>
          </a:xfrm>
          <a:prstGeom prst="rect">
            <a:avLst/>
          </a:prstGeom>
          <a:solidFill>
            <a:srgbClr val="DDE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Chatbot</a:t>
            </a:r>
            <a:endParaRPr lang="en" sz="1200" err="1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E86C47-9D51-6C3B-E110-AD6D52FE3937}"/>
              </a:ext>
            </a:extLst>
          </p:cNvPr>
          <p:cNvSpPr/>
          <p:nvPr/>
        </p:nvSpPr>
        <p:spPr>
          <a:xfrm>
            <a:off x="848471" y="2932483"/>
            <a:ext cx="1938365" cy="247086"/>
          </a:xfrm>
          <a:prstGeom prst="rect">
            <a:avLst/>
          </a:prstGeom>
          <a:solidFill>
            <a:srgbClr val="DDE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Contact form</a:t>
            </a:r>
            <a:endParaRPr lang="e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466D6E-BD5A-2239-D0FF-AF05C0C4841C}"/>
              </a:ext>
            </a:extLst>
          </p:cNvPr>
          <p:cNvSpPr/>
          <p:nvPr/>
        </p:nvSpPr>
        <p:spPr>
          <a:xfrm>
            <a:off x="846086" y="2196059"/>
            <a:ext cx="3343777" cy="247086"/>
          </a:xfrm>
          <a:prstGeom prst="rect">
            <a:avLst/>
          </a:prstGeom>
          <a:solidFill>
            <a:srgbClr val="DD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 dirty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Employee assistance website</a:t>
            </a:r>
            <a:endParaRPr lang="en" dirty="0"/>
          </a:p>
        </p:txBody>
      </p:sp>
      <p:pic>
        <p:nvPicPr>
          <p:cNvPr id="6" name="Image 5" descr="Une image contenant texte, ordinateur, Visage humain, habits&#10;&#10;Le contenu généré par l’IA peut être incorrect.">
            <a:extLst>
              <a:ext uri="{FF2B5EF4-FFF2-40B4-BE49-F238E27FC236}">
                <a16:creationId xmlns:a16="http://schemas.microsoft.com/office/drawing/2014/main" id="{78B11F7C-7815-B465-89CB-8CE67253B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589" y="1721303"/>
            <a:ext cx="2095500" cy="2724150"/>
          </a:xfrm>
          <a:prstGeom prst="rect">
            <a:avLst/>
          </a:prstGeom>
        </p:spPr>
      </p:pic>
      <p:pic>
        <p:nvPicPr>
          <p:cNvPr id="8" name="Image 7" descr="Une image contenant texte, capture d’écran, Téléphone mobile, gadget&#10;&#10;Le contenu généré par l’IA peut être incorrect.">
            <a:extLst>
              <a:ext uri="{FF2B5EF4-FFF2-40B4-BE49-F238E27FC236}">
                <a16:creationId xmlns:a16="http://schemas.microsoft.com/office/drawing/2014/main" id="{B9A2C2FE-11F4-704E-9A6E-622A5A483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357" y="1959428"/>
            <a:ext cx="2628900" cy="1600200"/>
          </a:xfrm>
          <a:prstGeom prst="rect">
            <a:avLst/>
          </a:prstGeom>
        </p:spPr>
      </p:pic>
      <p:pic>
        <p:nvPicPr>
          <p:cNvPr id="3" name="Image 2" descr="Une image contenant texte, Visage humain, Appareils électroniques, ordinateur&#10;&#10;Le contenu généré par l’IA peut être incorrect.">
            <a:extLst>
              <a:ext uri="{FF2B5EF4-FFF2-40B4-BE49-F238E27FC236}">
                <a16:creationId xmlns:a16="http://schemas.microsoft.com/office/drawing/2014/main" id="{13B8BEB0-AC72-077E-9215-F7F0D039C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821" y="3782786"/>
            <a:ext cx="3429000" cy="2219325"/>
          </a:xfrm>
          <a:prstGeom prst="rect">
            <a:avLst/>
          </a:prstGeom>
        </p:spPr>
      </p:pic>
      <p:pic>
        <p:nvPicPr>
          <p:cNvPr id="2" name="Image 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AAE9C02A-6048-C507-1D11-3E7A9C9FF2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5589" y="3258911"/>
            <a:ext cx="17335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53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74BE1-A36F-FA6F-660E-2E18EA999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54C3AC-C4DD-46F9-EBE8-C0C944CD54EE}"/>
              </a:ext>
            </a:extLst>
          </p:cNvPr>
          <p:cNvSpPr/>
          <p:nvPr/>
        </p:nvSpPr>
        <p:spPr>
          <a:xfrm>
            <a:off x="-1687" y="3167999"/>
            <a:ext cx="12200165" cy="1103328"/>
          </a:xfrm>
          <a:prstGeom prst="rect">
            <a:avLst/>
          </a:prstGeom>
          <a:solidFill>
            <a:srgbClr val="FFCE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6C52C13-91F3-65C6-B7FC-0F6BF64A21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550" y="6350"/>
            <a:ext cx="12109450" cy="1303338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Taking support for your employees a step further </a:t>
            </a:r>
            <a:endParaRPr lang="en" sz="280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2237FF-94FE-E0D3-4530-31FE502137AD}"/>
              </a:ext>
            </a:extLst>
          </p:cNvPr>
          <p:cNvSpPr txBox="1"/>
          <p:nvPr/>
        </p:nvSpPr>
        <p:spPr>
          <a:xfrm>
            <a:off x="830283" y="1399309"/>
            <a:ext cx="903217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400" b="1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Objective: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Offer a support service tailored to your company's needs</a:t>
            </a:r>
            <a:endParaRPr lang="en">
              <a:solidFill>
                <a:schemeClr val="tx2">
                  <a:lumMod val="76000"/>
                  <a:lumOff val="24000"/>
                </a:schemeClr>
              </a:solidFill>
              <a:cs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80E1FF-DD38-1CEA-E45B-5A02C84FA4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7"/>
          <a:stretch/>
        </p:blipFill>
        <p:spPr>
          <a:xfrm>
            <a:off x="462372" y="2893111"/>
            <a:ext cx="1510526" cy="2837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84B8FA-7072-C6BE-B461-B4C31B3DA17D}"/>
              </a:ext>
            </a:extLst>
          </p:cNvPr>
          <p:cNvSpPr/>
          <p:nvPr/>
        </p:nvSpPr>
        <p:spPr>
          <a:xfrm>
            <a:off x="227628" y="2322326"/>
            <a:ext cx="1979805" cy="292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Email</a:t>
            </a:r>
            <a:r>
              <a:rPr lang="en" sz="1400">
                <a:solidFill>
                  <a:srgbClr val="0A00FF"/>
                </a:solidFill>
                <a:latin typeface="Montserrat"/>
              </a:rPr>
              <a:t/>
            </a:r>
            <a:br>
              <a:rPr lang="en" sz="1400">
                <a:solidFill>
                  <a:srgbClr val="0A00FF"/>
                </a:solidFill>
                <a:latin typeface="Montserrat"/>
              </a:rPr>
            </a:b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made-to-measure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988B92E-80A6-2420-2B01-18904B297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005" y="2893111"/>
            <a:ext cx="2955705" cy="15516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1CFED39-E2EF-B316-7086-D9EFE295F311}"/>
              </a:ext>
            </a:extLst>
          </p:cNvPr>
          <p:cNvSpPr/>
          <p:nvPr/>
        </p:nvSpPr>
        <p:spPr>
          <a:xfrm>
            <a:off x="6723486" y="2322326"/>
            <a:ext cx="2231571" cy="2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Tutorial</a:t>
            </a:r>
            <a:r>
              <a:rPr lang="en" sz="1400">
                <a:solidFill>
                  <a:srgbClr val="0A00FF"/>
                </a:solidFill>
                <a:latin typeface="Montserrat"/>
              </a:rPr>
              <a:t/>
            </a:r>
            <a:br>
              <a:rPr lang="en" sz="1400">
                <a:solidFill>
                  <a:srgbClr val="0A00FF"/>
                </a:solidFill>
                <a:latin typeface="Montserrat"/>
              </a:rPr>
            </a:br>
            <a:endParaRPr lang="en">
              <a:solidFill>
                <a:srgbClr val="0A00FF"/>
              </a:solidFill>
            </a:endParaRPr>
          </a:p>
        </p:txBody>
      </p:sp>
      <p:pic>
        <p:nvPicPr>
          <p:cNvPr id="16" name="Picture 2" descr="webinar-le-guide-ultime-zoom-produit">
            <a:extLst>
              <a:ext uri="{FF2B5EF4-FFF2-40B4-BE49-F238E27FC236}">
                <a16:creationId xmlns:a16="http://schemas.microsoft.com/office/drawing/2014/main" id="{EF9DE8FD-219C-4189-D714-18EDA4BFB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003" y="2893111"/>
            <a:ext cx="2259662" cy="155733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CE95D72-427C-BB27-8C1D-EDC48771F8F2}"/>
              </a:ext>
            </a:extLst>
          </p:cNvPr>
          <p:cNvSpPr/>
          <p:nvPr/>
        </p:nvSpPr>
        <p:spPr>
          <a:xfrm>
            <a:off x="9674960" y="2322326"/>
            <a:ext cx="2231571" cy="2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Dedicated</a:t>
            </a:r>
            <a:r>
              <a:rPr lang="en" sz="1400">
                <a:solidFill>
                  <a:srgbClr val="0A00FF"/>
                </a:solidFill>
                <a:latin typeface="Montserrat"/>
              </a:rPr>
              <a:t/>
            </a:r>
            <a:br>
              <a:rPr lang="en" sz="1400">
                <a:solidFill>
                  <a:srgbClr val="0A00FF"/>
                </a:solidFill>
                <a:latin typeface="Montserrat"/>
              </a:rPr>
            </a:b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webinar</a:t>
            </a:r>
            <a:endParaRPr lang="en" sz="1400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AC38591-A356-DC27-B1B9-260E0DD32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7443" y="2893111"/>
            <a:ext cx="1657116" cy="22685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B8B827-A25A-7035-B3AB-EDFE2D593E1D}"/>
              </a:ext>
            </a:extLst>
          </p:cNvPr>
          <p:cNvSpPr/>
          <p:nvPr/>
        </p:nvSpPr>
        <p:spPr>
          <a:xfrm>
            <a:off x="1934750" y="2322326"/>
            <a:ext cx="2462480" cy="303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Hotline </a:t>
            </a:r>
            <a:endParaRPr lang="en" sz="1400">
              <a:solidFill>
                <a:srgbClr val="0A00FF"/>
              </a:solidFill>
              <a:latin typeface="Montserrat" panose="00000500000000000000" pitchFamily="2" charset="0"/>
            </a:endParaRPr>
          </a:p>
          <a:p>
            <a:pPr algn="ctr" rtl="0"/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customer service</a:t>
            </a:r>
            <a:endParaRPr lang="en" sz="1400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20076-195D-B9C0-3B18-4889BF6B6430}"/>
              </a:ext>
            </a:extLst>
          </p:cNvPr>
          <p:cNvSpPr/>
          <p:nvPr/>
        </p:nvSpPr>
        <p:spPr>
          <a:xfrm>
            <a:off x="4011525" y="2322326"/>
            <a:ext cx="2231571" cy="2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Flyer</a:t>
            </a:r>
            <a:r>
              <a:rPr lang="en" sz="1400">
                <a:solidFill>
                  <a:srgbClr val="0A00FF"/>
                </a:solidFill>
                <a:latin typeface="Montserrat"/>
              </a:rPr>
              <a:t/>
            </a:r>
            <a:br>
              <a:rPr lang="en" sz="1400">
                <a:solidFill>
                  <a:srgbClr val="0A00FF"/>
                </a:solidFill>
                <a:latin typeface="Montserrat"/>
              </a:rPr>
            </a:br>
            <a:endParaRPr lang="en" sz="1400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Image 8" descr="Une image contenant texte, ordinateur, Visage humain, personne&#10;&#10;Le contenu généré par l’IA peut être incorrect.">
            <a:extLst>
              <a:ext uri="{FF2B5EF4-FFF2-40B4-BE49-F238E27FC236}">
                <a16:creationId xmlns:a16="http://schemas.microsoft.com/office/drawing/2014/main" id="{0A1F4348-5CF8-2328-DC5E-92686F166A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283" y="2893111"/>
            <a:ext cx="1693787" cy="226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7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914D9-4E7D-9175-1ED1-35AC9C617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0B19BE1-6BFF-A5CD-FABE-A77F74335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What support do you need as an employer?</a:t>
            </a:r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32AA6ED6-E6FE-3939-188D-183600507A67}"/>
              </a:ext>
            </a:extLst>
          </p:cNvPr>
          <p:cNvSpPr txBox="1"/>
          <p:nvPr/>
        </p:nvSpPr>
        <p:spPr>
          <a:xfrm>
            <a:off x="745124" y="1502626"/>
            <a:ext cx="5447125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With the Digicoach option, you benefit from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Calibri"/>
                <a:cs typeface="Calibri"/>
              </a:rPr>
              <a:t>our services to help you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make your HR document digitization project a success.</a:t>
            </a:r>
            <a:endParaRPr lang="en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16C2D63-555E-4DF7-E55C-A74BCE942450}"/>
              </a:ext>
            </a:extLst>
          </p:cNvPr>
          <p:cNvGrpSpPr/>
          <p:nvPr/>
        </p:nvGrpSpPr>
        <p:grpSpPr>
          <a:xfrm>
            <a:off x="801662" y="2415267"/>
            <a:ext cx="5414738" cy="616825"/>
            <a:chOff x="779251" y="2509524"/>
            <a:chExt cx="5414738" cy="616825"/>
          </a:xfrm>
          <a:solidFill>
            <a:srgbClr val="D9F2D0"/>
          </a:solidFill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D8F47E6D-99C5-5622-84CE-F558AE1A83DF}"/>
                </a:ext>
              </a:extLst>
            </p:cNvPr>
            <p:cNvSpPr/>
            <p:nvPr/>
          </p:nvSpPr>
          <p:spPr>
            <a:xfrm>
              <a:off x="779251" y="2509524"/>
              <a:ext cx="5405674" cy="616825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33" name="ZoneTexte 26">
              <a:extLst>
                <a:ext uri="{FF2B5EF4-FFF2-40B4-BE49-F238E27FC236}">
                  <a16:creationId xmlns:a16="http://schemas.microsoft.com/office/drawing/2014/main" id="{86F9331F-F127-0AFF-65DE-DC96FBAAAFBA}"/>
                </a:ext>
              </a:extLst>
            </p:cNvPr>
            <p:cNvSpPr txBox="1"/>
            <p:nvPr/>
          </p:nvSpPr>
          <p:spPr>
            <a:xfrm>
              <a:off x="1495517" y="2590247"/>
              <a:ext cx="4698472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Benefit from experience feedback </a:t>
              </a:r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and a proven support methodology.</a:t>
              </a:r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50799586-C027-FB69-702D-554B5AF13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72244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6D5E50B8-7E16-370E-AF54-DAD16C1178D8}"/>
              </a:ext>
            </a:extLst>
          </p:cNvPr>
          <p:cNvGrpSpPr/>
          <p:nvPr/>
        </p:nvGrpSpPr>
        <p:grpSpPr>
          <a:xfrm>
            <a:off x="801662" y="3219439"/>
            <a:ext cx="5425467" cy="844435"/>
            <a:chOff x="779251" y="2499628"/>
            <a:chExt cx="5425467" cy="844435"/>
          </a:xfrm>
          <a:solidFill>
            <a:srgbClr val="D9F2D0"/>
          </a:solidFill>
        </p:grpSpPr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8264D93C-7712-2E3D-DFEA-14E5E75EA723}"/>
                </a:ext>
              </a:extLst>
            </p:cNvPr>
            <p:cNvSpPr/>
            <p:nvPr/>
          </p:nvSpPr>
          <p:spPr>
            <a:xfrm>
              <a:off x="779251" y="2499628"/>
              <a:ext cx="5425467" cy="844435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53" name="ZoneTexte 26">
              <a:extLst>
                <a:ext uri="{FF2B5EF4-FFF2-40B4-BE49-F238E27FC236}">
                  <a16:creationId xmlns:a16="http://schemas.microsoft.com/office/drawing/2014/main" id="{8554FCF7-6E0E-7FF5-D55F-40D71D1B82FA}"/>
                </a:ext>
              </a:extLst>
            </p:cNvPr>
            <p:cNvSpPr txBox="1"/>
            <p:nvPr/>
          </p:nvSpPr>
          <p:spPr>
            <a:xfrm>
              <a:off x="1495517" y="2624883"/>
              <a:ext cx="4599511" cy="646331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Remove the hurdles to adopting the digital payslip</a:t>
              </a:r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 with the help of a deployment kit provided by Digiposte.</a:t>
              </a:r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FE525CC1-3983-4AC9-8B7D-5D651466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671205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08F0944F-1FED-9F6D-45E9-2D23D32E031E}"/>
              </a:ext>
            </a:extLst>
          </p:cNvPr>
          <p:cNvGrpSpPr/>
          <p:nvPr/>
        </p:nvGrpSpPr>
        <p:grpSpPr>
          <a:xfrm>
            <a:off x="801662" y="4258529"/>
            <a:ext cx="5430415" cy="606929"/>
            <a:chOff x="779251" y="2509524"/>
            <a:chExt cx="5430415" cy="606929"/>
          </a:xfrm>
          <a:solidFill>
            <a:srgbClr val="D9F2D0"/>
          </a:solidFill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381AB50D-C81B-6F4A-9F84-F61D68A77836}"/>
                </a:ext>
              </a:extLst>
            </p:cNvPr>
            <p:cNvSpPr/>
            <p:nvPr/>
          </p:nvSpPr>
          <p:spPr>
            <a:xfrm>
              <a:off x="779251" y="2509524"/>
              <a:ext cx="5430415" cy="606929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 sz="1200">
                <a:solidFill>
                  <a:srgbClr val="008000"/>
                </a:solidFill>
              </a:endParaRPr>
            </a:p>
          </p:txBody>
        </p:sp>
        <p:sp>
          <p:nvSpPr>
            <p:cNvPr id="8" name="ZoneTexte 26">
              <a:extLst>
                <a:ext uri="{FF2B5EF4-FFF2-40B4-BE49-F238E27FC236}">
                  <a16:creationId xmlns:a16="http://schemas.microsoft.com/office/drawing/2014/main" id="{ADA16946-8D9A-C121-5978-E74EDE5E46F8}"/>
                </a:ext>
              </a:extLst>
            </p:cNvPr>
            <p:cNvSpPr txBox="1"/>
            <p:nvPr/>
          </p:nvSpPr>
          <p:spPr>
            <a:xfrm>
              <a:off x="1495517" y="2605091"/>
              <a:ext cx="4604459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Optimize your HR marketing </a:t>
              </a:r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by highlighting the benefits of the service.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3212826-2AD0-C60E-B2C4-626EE26E3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72244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A17DEAE-B5CF-888F-47A0-C21186274667}"/>
              </a:ext>
            </a:extLst>
          </p:cNvPr>
          <p:cNvGrpSpPr/>
          <p:nvPr/>
        </p:nvGrpSpPr>
        <p:grpSpPr>
          <a:xfrm>
            <a:off x="801662" y="5089801"/>
            <a:ext cx="5430415" cy="761691"/>
            <a:chOff x="779251" y="2509524"/>
            <a:chExt cx="5430415" cy="761691"/>
          </a:xfrm>
          <a:solidFill>
            <a:srgbClr val="D9F2D0"/>
          </a:solidFill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496F49D9-3E87-C37E-393E-3CCB8F0C0303}"/>
                </a:ext>
              </a:extLst>
            </p:cNvPr>
            <p:cNvSpPr/>
            <p:nvPr/>
          </p:nvSpPr>
          <p:spPr>
            <a:xfrm>
              <a:off x="779251" y="2509524"/>
              <a:ext cx="5430415" cy="606929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 sz="1200">
                <a:solidFill>
                  <a:srgbClr val="008000"/>
                </a:solidFill>
              </a:endParaRPr>
            </a:p>
          </p:txBody>
        </p:sp>
        <p:sp>
          <p:nvSpPr>
            <p:cNvPr id="15" name="ZoneTexte 26">
              <a:extLst>
                <a:ext uri="{FF2B5EF4-FFF2-40B4-BE49-F238E27FC236}">
                  <a16:creationId xmlns:a16="http://schemas.microsoft.com/office/drawing/2014/main" id="{8BD42245-33F4-3C1A-DF48-E30109177104}"/>
                </a:ext>
              </a:extLst>
            </p:cNvPr>
            <p:cNvSpPr txBox="1"/>
            <p:nvPr/>
          </p:nvSpPr>
          <p:spPr>
            <a:xfrm>
              <a:off x="1495517" y="2624884"/>
              <a:ext cx="4604459" cy="646331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Identify the most effective channels</a:t>
              </a:r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 and ensure quality communication.</a:t>
              </a:r>
            </a:p>
            <a:p>
              <a:endParaRPr lang="en" sz="1200" b="1">
                <a:solidFill>
                  <a:srgbClr val="008000"/>
                </a:solidFill>
                <a:latin typeface="Montserrat"/>
                <a:ea typeface="Calibri"/>
                <a:cs typeface="Calibri"/>
              </a:endParaRP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70A958AA-3D96-24BF-ED97-50B080FA5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72244"/>
              <a:ext cx="457200" cy="457200"/>
            </a:xfrm>
            <a:prstGeom prst="rect">
              <a:avLst/>
            </a:prstGeom>
            <a:grpFill/>
          </p:spPr>
        </p:pic>
      </p:grpSp>
      <p:sp>
        <p:nvSpPr>
          <p:cNvPr id="20" name="object 6">
            <a:extLst>
              <a:ext uri="{FF2B5EF4-FFF2-40B4-BE49-F238E27FC236}">
                <a16:creationId xmlns:a16="http://schemas.microsoft.com/office/drawing/2014/main" id="{E8289FE3-6D66-9CCF-F38C-30377E477B8B}"/>
              </a:ext>
            </a:extLst>
          </p:cNvPr>
          <p:cNvSpPr/>
          <p:nvPr/>
        </p:nvSpPr>
        <p:spPr>
          <a:xfrm>
            <a:off x="7080144" y="1588169"/>
            <a:ext cx="3606057" cy="2226423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en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4271E911-D341-471E-4006-4D8BF49B908D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1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What is the Digicoach option for?</a:t>
            </a:r>
            <a:endParaRPr lang="en" err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25" name="ZoneTexte 35">
            <a:extLst>
              <a:ext uri="{FF2B5EF4-FFF2-40B4-BE49-F238E27FC236}">
                <a16:creationId xmlns:a16="http://schemas.microsoft.com/office/drawing/2014/main" id="{4773BA73-1736-8F26-A084-E9CE3BD040CB}"/>
              </a:ext>
            </a:extLst>
          </p:cNvPr>
          <p:cNvSpPr txBox="1"/>
          <p:nvPr/>
        </p:nvSpPr>
        <p:spPr>
          <a:xfrm>
            <a:off x="7291050" y="2522849"/>
            <a:ext cx="3178338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Our experts are there for you</a:t>
            </a: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in the change management and communication stages of the project to ensure successful deployment.</a:t>
            </a:r>
            <a:endParaRPr lang="en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6512F2D-F864-315C-050E-F9C710908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sp>
        <p:nvSpPr>
          <p:cNvPr id="28" name="ZoneTexte 20">
            <a:extLst>
              <a:ext uri="{FF2B5EF4-FFF2-40B4-BE49-F238E27FC236}">
                <a16:creationId xmlns:a16="http://schemas.microsoft.com/office/drawing/2014/main" id="{C136AA1E-FC4E-30EE-E90E-767E231EFC60}"/>
              </a:ext>
            </a:extLst>
          </p:cNvPr>
          <p:cNvSpPr txBox="1"/>
          <p:nvPr/>
        </p:nvSpPr>
        <p:spPr>
          <a:xfrm>
            <a:off x="7294098" y="2244033"/>
            <a:ext cx="27432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100" b="1" i="0" u="none" baseline="0">
                <a:solidFill>
                  <a:schemeClr val="bg1"/>
                </a:solidFill>
                <a:highlight>
                  <a:srgbClr val="0A00FF"/>
                </a:highlight>
                <a:latin typeface="Montserrat"/>
                <a:ea typeface="Montserrat"/>
                <a:cs typeface="Montserrat"/>
              </a:rPr>
              <a:t>   PAID SUPPORT    </a:t>
            </a:r>
            <a:endParaRPr lang="en">
              <a:solidFill>
                <a:schemeClr val="bg1"/>
              </a:solidFill>
              <a:highlight>
                <a:srgbClr val="0A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7416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A3FC0F-4797-3F86-CE15-CB6E07404D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 rtl="0"/>
            <a:fld id="{2F9EC534-F9F4-4762-A8EB-FE67C53393FF}" type="slidenum">
              <a:rPr/>
              <a:pPr algn="l"/>
              <a:t>2</a:t>
            </a:fld>
            <a:endParaRPr lang="en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pPr algn="l" rtl="0"/>
            <a:r>
              <a:rPr lang="en" b="1" i="0" u="none" baseline="0">
                <a:latin typeface="Montserrat"/>
                <a:ea typeface="Montserrat"/>
                <a:cs typeface="Montserrat"/>
              </a:rPr>
              <a:t>Your employees' payslips in Digiposte</a:t>
            </a:r>
            <a:endParaRPr lang="en"/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78742" y="2295414"/>
            <a:ext cx="5055244" cy="102540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10000"/>
              </a:lnSpc>
              <a:spcBef>
                <a:spcPct val="0"/>
              </a:spcBef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To simplify the administrative procedures of your employees,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Calibri"/>
                <a:cs typeface="Calibri"/>
              </a:rPr>
              <a:t>you have chosen to deposit their payslips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each month in their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Calibri"/>
                <a:cs typeface="Calibri"/>
              </a:rPr>
              <a:t>secure Digiposte digital safe.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D3AC315-39F8-8887-54E7-CB278B4B3A24}"/>
              </a:ext>
            </a:extLst>
          </p:cNvPr>
          <p:cNvGrpSpPr/>
          <p:nvPr/>
        </p:nvGrpSpPr>
        <p:grpSpPr>
          <a:xfrm>
            <a:off x="780846" y="3511435"/>
            <a:ext cx="4684535" cy="853272"/>
            <a:chOff x="686833" y="3480270"/>
            <a:chExt cx="4684535" cy="853272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64F3B0A1-3F8A-14AA-7D94-F92BC05491A6}"/>
                </a:ext>
              </a:extLst>
            </p:cNvPr>
            <p:cNvSpPr/>
            <p:nvPr/>
          </p:nvSpPr>
          <p:spPr>
            <a:xfrm>
              <a:off x="686833" y="3480270"/>
              <a:ext cx="4684535" cy="853272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C735E70A-5E34-FD94-368F-211AB3593B4A}"/>
                </a:ext>
              </a:extLst>
            </p:cNvPr>
            <p:cNvSpPr txBox="1">
              <a:spLocks/>
            </p:cNvSpPr>
            <p:nvPr/>
          </p:nvSpPr>
          <p:spPr>
            <a:xfrm>
              <a:off x="1540373" y="3719116"/>
              <a:ext cx="3567661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Digiposte has no access to the documents deposited in their safe!</a:t>
              </a:r>
              <a:endParaRPr lang="en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  <a:p>
              <a:endParaRPr lang="en" sz="1200" b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CE8231F-FC67-3778-2A2C-DF75D3FA5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566" y="3681638"/>
              <a:ext cx="457200" cy="457200"/>
            </a:xfrm>
            <a:prstGeom prst="rect">
              <a:avLst/>
            </a:prstGeom>
          </p:spPr>
        </p:pic>
      </p:grpSp>
      <p:pic>
        <p:nvPicPr>
          <p:cNvPr id="5" name="Image 4" descr="Une image contenant clipart, dessin humoristique, Graphique, cercle&#10;&#10;Le contenu généré par l’IA peut être incorrect.">
            <a:extLst>
              <a:ext uri="{FF2B5EF4-FFF2-40B4-BE49-F238E27FC236}">
                <a16:creationId xmlns:a16="http://schemas.microsoft.com/office/drawing/2014/main" id="{D392884E-4EDB-11FD-FC08-7E8F1F499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842" y="1717343"/>
            <a:ext cx="58388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91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5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FBD75-5E03-6515-A160-EE131C416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4776011-2D70-5114-4696-876F3756B1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pPr algn="l" rtl="0"/>
            <a:r>
              <a:rPr lang="en" b="1" i="0" u="none" baseline="0">
                <a:latin typeface="Montserrat"/>
                <a:ea typeface="Montserrat"/>
                <a:cs typeface="Montserrat"/>
              </a:rPr>
              <a:t>What are the advantages of Digiposte?</a:t>
            </a:r>
            <a:endParaRPr lang="en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006148-05B7-4CDF-F754-61784E6FBD56}"/>
              </a:ext>
            </a:extLst>
          </p:cNvPr>
          <p:cNvSpPr txBox="1"/>
          <p:nvPr/>
        </p:nvSpPr>
        <p:spPr>
          <a:xfrm>
            <a:off x="1923306" y="3203637"/>
            <a:ext cx="111745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20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Simple​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78ADED3-89FA-8788-F581-06DEB4C3F5C2}"/>
              </a:ext>
            </a:extLst>
          </p:cNvPr>
          <p:cNvSpPr txBox="1"/>
          <p:nvPr/>
        </p:nvSpPr>
        <p:spPr>
          <a:xfrm>
            <a:off x="8352834" y="3203637"/>
            <a:ext cx="17882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20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Confidential</a:t>
            </a:r>
            <a:endParaRPr lang="en" err="1">
              <a:solidFill>
                <a:srgbClr val="0A00FF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033828-042F-8952-95AD-77F8477832B7}"/>
              </a:ext>
            </a:extLst>
          </p:cNvPr>
          <p:cNvSpPr txBox="1"/>
          <p:nvPr/>
        </p:nvSpPr>
        <p:spPr>
          <a:xfrm>
            <a:off x="5288664" y="3203637"/>
            <a:ext cx="128705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20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Secure</a:t>
            </a:r>
            <a:endParaRPr lang="en">
              <a:solidFill>
                <a:srgbClr val="0A00FF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558FAE5-3EC0-B97D-0800-6D69344CB3C1}"/>
              </a:ext>
            </a:extLst>
          </p:cNvPr>
          <p:cNvSpPr txBox="1"/>
          <p:nvPr/>
        </p:nvSpPr>
        <p:spPr>
          <a:xfrm>
            <a:off x="989446" y="3691082"/>
            <a:ext cx="2985654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Digiposte makes it easy to centralize important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Roboto"/>
              </a:rPr>
              <a:t>important documents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to make administrative procedures easier for your employees.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F4416D9-06A2-0FCA-3C03-010C9E8EC132}"/>
              </a:ext>
            </a:extLst>
          </p:cNvPr>
          <p:cNvSpPr txBox="1"/>
          <p:nvPr/>
        </p:nvSpPr>
        <p:spPr>
          <a:xfrm>
            <a:off x="7674264" y="3691082"/>
            <a:ext cx="314729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Service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managed by La Poste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which guarantees hosting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100% in France,</a:t>
            </a:r>
            <a:r>
              <a:rPr lang="en" sz="1400" b="0" i="0" u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security, durability and confidentiality of documents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5D32AE-ECEE-0014-4DA7-6998E216C8B3}"/>
              </a:ext>
            </a:extLst>
          </p:cNvPr>
          <p:cNvSpPr txBox="1"/>
          <p:nvPr/>
        </p:nvSpPr>
        <p:spPr>
          <a:xfrm>
            <a:off x="4326082" y="3691082"/>
            <a:ext cx="3158836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Digiposte connections are secured with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Roboto"/>
              </a:rPr>
              <a:t>anti-intrusion systems</a:t>
            </a:r>
            <a:r>
              <a:rPr lang="en" sz="1400" b="0" i="0" u="none" baseline="0">
                <a:solidFill>
                  <a:srgbClr val="595959"/>
                </a:solidFill>
                <a:latin typeface="Montserrat"/>
                <a:ea typeface="Roboto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and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Roboto"/>
              </a:rPr>
              <a:t>double authentication</a:t>
            </a:r>
            <a:r>
              <a:rPr lang="en" sz="1400" b="0" i="0" u="none" baseline="0">
                <a:solidFill>
                  <a:srgbClr val="595959"/>
                </a:solidFill>
                <a:latin typeface="Montserrat"/>
                <a:ea typeface="Roboto"/>
              </a:rPr>
              <a:t>.</a:t>
            </a:r>
            <a:endParaRPr lang="en">
              <a:solidFill>
                <a:srgbClr val="000000"/>
              </a:solidFill>
              <a:latin typeface="Aptos" panose="020B0004020202020204"/>
            </a:endParaRPr>
          </a:p>
        </p:txBody>
      </p:sp>
      <p:pic>
        <p:nvPicPr>
          <p:cNvPr id="15" name="Image 14" descr="Une image contenant logo, symbole, Bleu électrique&#10;&#10;Le contenu généré par l’IA peut être incorrect.">
            <a:extLst>
              <a:ext uri="{FF2B5EF4-FFF2-40B4-BE49-F238E27FC236}">
                <a16:creationId xmlns:a16="http://schemas.microsoft.com/office/drawing/2014/main" id="{D59FD846-8CBD-6C5E-E93D-9CF478E80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073" y="2105891"/>
            <a:ext cx="914400" cy="914400"/>
          </a:xfrm>
          <a:prstGeom prst="rect">
            <a:avLst/>
          </a:prstGeom>
        </p:spPr>
      </p:pic>
      <p:pic>
        <p:nvPicPr>
          <p:cNvPr id="16" name="Image 15" descr="Une image contenant Graphique,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555FC0A7-16CA-F1B4-9647-96DD55B97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209" y="2105891"/>
            <a:ext cx="914400" cy="914400"/>
          </a:xfrm>
          <a:prstGeom prst="rect">
            <a:avLst/>
          </a:prstGeom>
        </p:spPr>
      </p:pic>
      <p:pic>
        <p:nvPicPr>
          <p:cNvPr id="17" name="Image 16" descr="Une image contenant cercle, capture d’écran, jaune, conception&#10;&#10;Le contenu généré par l’IA peut être incorrect.">
            <a:extLst>
              <a:ext uri="{FF2B5EF4-FFF2-40B4-BE49-F238E27FC236}">
                <a16:creationId xmlns:a16="http://schemas.microsoft.com/office/drawing/2014/main" id="{D5A45D40-2207-EA04-E779-FFA7545E3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891" y="21058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17302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6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A452C-6422-B880-CC34-37F1A328D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7C698B2-8C31-6AF9-D357-B0D5677298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pPr algn="l" rtl="0"/>
            <a:r>
              <a:rPr lang="en" b="1" i="0" u="none" baseline="0">
                <a:latin typeface="Montserrat"/>
                <a:ea typeface="Montserrat"/>
                <a:cs typeface="Montserrat"/>
              </a:rPr>
              <a:t>Original documents deposited</a:t>
            </a:r>
            <a:endParaRPr lang="en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ZoneTexte 19">
            <a:extLst>
              <a:ext uri="{FF2B5EF4-FFF2-40B4-BE49-F238E27FC236}">
                <a16:creationId xmlns:a16="http://schemas.microsoft.com/office/drawing/2014/main" id="{A7D91959-60DA-E8DF-04D8-8DF60455DFA6}"/>
              </a:ext>
            </a:extLst>
          </p:cNvPr>
          <p:cNvSpPr txBox="1"/>
          <p:nvPr/>
        </p:nvSpPr>
        <p:spPr>
          <a:xfrm>
            <a:off x="798533" y="1483490"/>
            <a:ext cx="5573196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Your documents deposited in digital safes have the same value as a printed document and include:</a:t>
            </a:r>
            <a:endParaRPr lang="en">
              <a:solidFill>
                <a:schemeClr val="tx2">
                  <a:lumMod val="76000"/>
                  <a:lumOff val="24000"/>
                </a:schemeClr>
              </a:solidFill>
              <a:cs typeface="Arial" panose="020B0604020202020204"/>
            </a:endParaRPr>
          </a:p>
        </p:txBody>
      </p:sp>
      <p:sp>
        <p:nvSpPr>
          <p:cNvPr id="60" name="ZoneTexte 38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24337" y="2481842"/>
            <a:ext cx="462444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" sz="1400" b="1" i="0" u="none" baseline="0">
                <a:solidFill>
                  <a:srgbClr val="0000FF"/>
                </a:solidFill>
                <a:latin typeface="Montserrat"/>
                <a:ea typeface="Verdana"/>
              </a:rPr>
              <a:t>A level of certification​  </a:t>
            </a:r>
            <a:endParaRPr lang="en" sz="1400" b="1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algn="l" rtl="0" fontAlgn="base"/>
            <a:r>
              <a:rPr lang="en" sz="1400" b="1" i="0" u="none" baseline="0">
                <a:solidFill>
                  <a:schemeClr val="tx1">
                    <a:lumMod val="60000"/>
                    <a:lumOff val="40000"/>
                  </a:schemeClr>
                </a:solidFill>
                <a:latin typeface="Montserrat"/>
                <a:ea typeface="Verdana"/>
              </a:rPr>
              <a:t>Certified</a:t>
            </a:r>
            <a:r>
              <a:rPr lang="en" sz="1400" b="1" i="0" u="none" baseline="0">
                <a:solidFill>
                  <a:schemeClr val="tx2"/>
                </a:solidFill>
                <a:latin typeface="Montserrat"/>
                <a:ea typeface="Verdana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(original document with identified sender) or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Verdana"/>
              </a:rPr>
              <a:t> </a:t>
            </a:r>
            <a:r>
              <a:rPr lang="en" sz="1400" b="1" i="0" u="none" baseline="0">
                <a:solidFill>
                  <a:schemeClr val="tx1">
                    <a:lumMod val="60000"/>
                    <a:lumOff val="40000"/>
                  </a:schemeClr>
                </a:solidFill>
                <a:latin typeface="Montserrat"/>
                <a:ea typeface="Verdana"/>
              </a:rPr>
              <a:t>uncertified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(manual addition by user).</a:t>
            </a:r>
            <a:endParaRPr lang="en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Verdana" panose="020B0604030504040204" pitchFamily="34" charset="0"/>
            </a:endParaRPr>
          </a:p>
        </p:txBody>
      </p:sp>
      <p:sp>
        <p:nvSpPr>
          <p:cNvPr id="62" name="ZoneTexte 54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17207" y="3520248"/>
            <a:ext cx="460963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" sz="1400" b="1" i="0" u="none" baseline="0">
                <a:solidFill>
                  <a:srgbClr val="0000FF"/>
                </a:solidFill>
                <a:latin typeface="Montserrat"/>
                <a:ea typeface="Verdana"/>
              </a:rPr>
              <a:t>A document format​</a:t>
            </a:r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Verdana"/>
              </a:rPr>
              <a:t>  </a:t>
            </a:r>
            <a:endParaRPr lang="en" sz="1400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algn="l" rtl="0" fontAlgn="base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Payslips are PDF documents.  Users can add other document types. </a:t>
            </a:r>
          </a:p>
        </p:txBody>
      </p:sp>
      <p:sp>
        <p:nvSpPr>
          <p:cNvPr id="64" name="ZoneTexte 59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19635" y="4592125"/>
            <a:ext cx="483536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" sz="1400" b="1" i="0" u="none" baseline="0">
                <a:solidFill>
                  <a:srgbClr val="0000FF"/>
                </a:solidFill>
                <a:latin typeface="Montserrat"/>
                <a:ea typeface="Verdana"/>
              </a:rPr>
              <a:t>Document details </a:t>
            </a:r>
            <a:endParaRPr lang="en" sz="1400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algn="l" rtl="0" fontAlgn="base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Employer name, filing date, document title, weight and type of document.</a:t>
            </a:r>
            <a:endParaRPr lang="en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Verdana"/>
            </a:endParaRP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B7033A5-BC6B-FE17-F4A5-DA4763BDD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6344" y="4593263"/>
            <a:ext cx="457200" cy="45720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4D710CD9-7A23-F465-A3D4-7C3C400BD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96344" y="2564842"/>
            <a:ext cx="457200" cy="45720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404F2777-AB7A-A42C-54C0-4DFC5A7C9C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96344" y="3662397"/>
            <a:ext cx="457200" cy="457200"/>
          </a:xfrm>
          <a:prstGeom prst="rect">
            <a:avLst/>
          </a:prstGeom>
        </p:spPr>
      </p:pic>
      <p:pic>
        <p:nvPicPr>
          <p:cNvPr id="2" name="Image 1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6BD6C92-628C-D71C-D211-1AD8765EE3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2050" y="1476375"/>
            <a:ext cx="64389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32655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11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7474816" y="2007635"/>
            <a:ext cx="3344678" cy="4164565"/>
          </a:xfrm>
          <a:prstGeom prst="roundRect">
            <a:avLst>
              <a:gd name="adj" fmla="val 416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291449" y="2007635"/>
            <a:ext cx="3344678" cy="4164565"/>
          </a:xfrm>
          <a:prstGeom prst="roundRect">
            <a:avLst>
              <a:gd name="adj" fmla="val 416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A2AE49-9C98-F790-8E96-701E546990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5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6DC77-3C59-7C52-E04F-8997F8AAF14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7C698B2-8C31-6AF9-D357-B0D567729896}"/>
              </a:ext>
            </a:extLst>
          </p:cNvPr>
          <p:cNvSpPr txBox="1">
            <a:spLocks/>
          </p:cNvSpPr>
          <p:nvPr/>
        </p:nvSpPr>
        <p:spPr>
          <a:xfrm>
            <a:off x="844550" y="-6350"/>
            <a:ext cx="11347450" cy="1316038"/>
          </a:xfrm>
          <a:prstGeom prst="rect">
            <a:avLst/>
          </a:prstGeom>
        </p:spPr>
        <p:txBody>
          <a:bodyPr vert="horz" lIns="720000" tIns="180000" rIns="0" bIns="18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>
                <a:solidFill>
                  <a:schemeClr val="tx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 dirty="0">
                <a:latin typeface="Montserrat"/>
              </a:rPr>
              <a:t>3 </a:t>
            </a:r>
            <a:r>
              <a:rPr lang="fr-FR" dirty="0" err="1">
                <a:latin typeface="Montserrat"/>
              </a:rPr>
              <a:t>different</a:t>
            </a:r>
            <a:r>
              <a:rPr lang="fr-FR" dirty="0">
                <a:latin typeface="Montserrat"/>
              </a:rPr>
              <a:t> and </a:t>
            </a:r>
            <a:r>
              <a:rPr lang="fr-FR" dirty="0" err="1">
                <a:latin typeface="Montserrat"/>
              </a:rPr>
              <a:t>complementary</a:t>
            </a:r>
            <a:r>
              <a:rPr lang="fr-FR" dirty="0">
                <a:latin typeface="Montserrat"/>
              </a:rPr>
              <a:t> </a:t>
            </a:r>
            <a:r>
              <a:rPr lang="fr-FR" dirty="0" err="1">
                <a:latin typeface="Montserrat"/>
              </a:rPr>
              <a:t>enrollment</a:t>
            </a:r>
            <a:r>
              <a:rPr lang="fr-FR" dirty="0">
                <a:latin typeface="Montserrat"/>
              </a:rPr>
              <a:t> </a:t>
            </a:r>
            <a:r>
              <a:rPr lang="fr-FR" dirty="0" err="1">
                <a:latin typeface="Montserrat"/>
              </a:rPr>
              <a:t>paths</a:t>
            </a:r>
            <a:endParaRPr lang="fr-FR" dirty="0" err="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1211551" y="1232158"/>
            <a:ext cx="9607944" cy="31444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fr-FR" sz="1400" dirty="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400" dirty="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offers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400" dirty="0">
                <a:latin typeface="Montserrat SemiBold"/>
                <a:ea typeface="Calibri"/>
                <a:cs typeface="Calibri"/>
              </a:rPr>
              <a:t>3 </a:t>
            </a:r>
            <a:r>
              <a:rPr lang="fr-FR" sz="1400" dirty="0" err="1">
                <a:latin typeface="Montserrat SemiBold"/>
                <a:ea typeface="Calibri"/>
                <a:cs typeface="Calibri"/>
              </a:rPr>
              <a:t>complementary</a:t>
            </a:r>
            <a:r>
              <a:rPr lang="fr-FR" sz="1400" dirty="0">
                <a:latin typeface="Montserrat SemiBold"/>
                <a:ea typeface="Calibri"/>
                <a:cs typeface="Calibri"/>
              </a:rPr>
              <a:t> </a:t>
            </a:r>
            <a:r>
              <a:rPr lang="fr-FR" sz="1400" dirty="0" err="1">
                <a:solidFill>
                  <a:srgbClr val="0000FF"/>
                </a:solidFill>
                <a:latin typeface="Montserrat SemiBold"/>
                <a:ea typeface="Calibri"/>
                <a:cs typeface="Calibri"/>
              </a:rPr>
              <a:t>enrollment</a:t>
            </a:r>
            <a:r>
              <a:rPr lang="fr-FR" sz="1400" dirty="0">
                <a:solidFill>
                  <a:srgbClr val="0000FF"/>
                </a:solidFill>
                <a:latin typeface="Montserrat SemiBold"/>
                <a:ea typeface="Calibri"/>
                <a:cs typeface="Calibri"/>
              </a:rPr>
              <a:t> </a:t>
            </a:r>
            <a:r>
              <a:rPr lang="fr-FR" sz="1400" dirty="0" err="1">
                <a:solidFill>
                  <a:srgbClr val="0000FF"/>
                </a:solidFill>
                <a:latin typeface="Montserrat SemiBold"/>
                <a:ea typeface="Calibri"/>
                <a:cs typeface="Calibri"/>
              </a:rPr>
              <a:t>paths</a:t>
            </a:r>
            <a:r>
              <a:rPr lang="fr-FR" sz="1400" dirty="0">
                <a:solidFill>
                  <a:srgbClr val="0000FF"/>
                </a:solidFill>
                <a:latin typeface="Montserrat SemiBold"/>
                <a:ea typeface="Calibri"/>
                <a:cs typeface="Calibri"/>
              </a:rPr>
              <a:t> 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to suit </a:t>
            </a:r>
            <a:r>
              <a:rPr lang="fr-FR" sz="1400" dirty="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various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400" dirty="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company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configurations: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211551" y="2007635"/>
            <a:ext cx="3344678" cy="4164565"/>
          </a:xfrm>
          <a:prstGeom prst="roundRect">
            <a:avLst>
              <a:gd name="adj" fmla="val 416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1211551" y="2347877"/>
            <a:ext cx="2033385" cy="340242"/>
            <a:chOff x="929611" y="2452577"/>
            <a:chExt cx="2033385" cy="340242"/>
          </a:xfrm>
        </p:grpSpPr>
        <p:sp>
          <p:nvSpPr>
            <p:cNvPr id="12" name="Rectangle 11"/>
            <p:cNvSpPr/>
            <p:nvPr/>
          </p:nvSpPr>
          <p:spPr>
            <a:xfrm>
              <a:off x="929611" y="2452577"/>
              <a:ext cx="1650556" cy="340242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isocèle 12"/>
            <p:cNvSpPr/>
            <p:nvPr/>
          </p:nvSpPr>
          <p:spPr>
            <a:xfrm rot="5400000">
              <a:off x="2601489" y="2431312"/>
              <a:ext cx="340242" cy="382772"/>
            </a:xfrm>
            <a:prstGeom prst="triangl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552592" y="2347877"/>
            <a:ext cx="2033385" cy="340242"/>
            <a:chOff x="929611" y="2452577"/>
            <a:chExt cx="2033385" cy="340242"/>
          </a:xfrm>
          <a:solidFill>
            <a:schemeClr val="accent5"/>
          </a:solidFill>
        </p:grpSpPr>
        <p:sp>
          <p:nvSpPr>
            <p:cNvPr id="16" name="Rectangle 15"/>
            <p:cNvSpPr/>
            <p:nvPr/>
          </p:nvSpPr>
          <p:spPr>
            <a:xfrm>
              <a:off x="929611" y="2452577"/>
              <a:ext cx="1650556" cy="340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Triangle isocèle 16"/>
            <p:cNvSpPr/>
            <p:nvPr/>
          </p:nvSpPr>
          <p:spPr>
            <a:xfrm rot="5400000">
              <a:off x="2601489" y="2431312"/>
              <a:ext cx="340242" cy="382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7636127" y="2347877"/>
            <a:ext cx="2562546" cy="340242"/>
            <a:chOff x="400450" y="2452577"/>
            <a:chExt cx="2562546" cy="340242"/>
          </a:xfrm>
          <a:solidFill>
            <a:schemeClr val="accent1"/>
          </a:solidFill>
        </p:grpSpPr>
        <p:sp>
          <p:nvSpPr>
            <p:cNvPr id="19" name="Rectangle 18"/>
            <p:cNvSpPr/>
            <p:nvPr/>
          </p:nvSpPr>
          <p:spPr>
            <a:xfrm>
              <a:off x="400450" y="2452577"/>
              <a:ext cx="2179717" cy="340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riangle isocèle 19"/>
            <p:cNvSpPr/>
            <p:nvPr/>
          </p:nvSpPr>
          <p:spPr>
            <a:xfrm rot="5400000">
              <a:off x="2601489" y="2431312"/>
              <a:ext cx="340242" cy="382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1380638" y="3467634"/>
            <a:ext cx="2729023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The most commonly used by our clients.</a:t>
            </a:r>
            <a:endParaRPr lang="fr-FR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latin typeface="Montserrat" panose="00000500000000000000" pitchFamily="2" charset="0"/>
              </a:rPr>
              <a:t/>
            </a:r>
            <a:br>
              <a:rPr lang="en-US" sz="1100" dirty="0">
                <a:latin typeface="Montserrat" panose="00000500000000000000" pitchFamily="2" charset="0"/>
              </a:rPr>
            </a:b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The employer must have</a:t>
            </a:r>
            <a:r>
              <a:rPr lang="en-US" sz="1100" dirty="0">
                <a:solidFill>
                  <a:srgbClr val="0A00FF"/>
                </a:solidFill>
                <a:latin typeface="Montserrat SemiBold"/>
              </a:rPr>
              <a:t> their employees' email addresses.</a:t>
            </a:r>
            <a:endParaRPr lang="fr-FR" sz="1100" dirty="0">
              <a:solidFill>
                <a:srgbClr val="3D3D3D"/>
              </a:solidFill>
              <a:latin typeface="Montserrat" panose="00000500000000000000" pitchFamily="2" charset="0"/>
            </a:endParaRPr>
          </a:p>
          <a:p>
            <a:endParaRPr lang="en-US" sz="1100" dirty="0">
              <a:latin typeface="Montserrat SemiBold"/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  <a:ea typeface="+mn-lt"/>
                <a:cs typeface="+mn-lt"/>
              </a:rPr>
              <a:t>Employees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receive a personalized and unique email from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Montserrat"/>
              </a:rPr>
              <a:t>Digiposte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inviting them to activate their digital vault.</a:t>
            </a:r>
            <a:endParaRPr lang="en-US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25316" y="3466876"/>
            <a:ext cx="2729023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Ideal for companies without user email addresses.</a:t>
            </a:r>
            <a:endParaRPr lang="fr-FR" sz="11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  <a:p>
            <a:endParaRPr lang="fr-FR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100">
                <a:solidFill>
                  <a:schemeClr val="bg2">
                    <a:lumMod val="25000"/>
                  </a:schemeClr>
                </a:solidFill>
                <a:latin typeface="Montserrat"/>
              </a:rPr>
              <a:t>Employees access a </a:t>
            </a:r>
            <a:r>
              <a:rPr lang="en-US" sz="1100">
                <a:solidFill>
                  <a:srgbClr val="0A00FF"/>
                </a:solidFill>
                <a:latin typeface="Montserrat SemiBold"/>
              </a:rPr>
              <a:t>dedicated URL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</a:t>
            </a:r>
            <a:r>
              <a:rPr lang="en-US" sz="1100">
                <a:solidFill>
                  <a:schemeClr val="bg2">
                    <a:lumMod val="25000"/>
                  </a:schemeClr>
                </a:solidFill>
                <a:latin typeface="Montserrat"/>
              </a:rPr>
              <a:t>shared by the company.</a:t>
            </a:r>
            <a:endParaRPr lang="fr-FR" sz="110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latin typeface="Montserrat" panose="00000500000000000000" pitchFamily="2" charset="0"/>
              </a:rPr>
              <a:t/>
            </a:r>
            <a:br>
              <a:rPr lang="en-US" sz="1100" dirty="0">
                <a:latin typeface="Montserrat" panose="00000500000000000000" pitchFamily="2" charset="0"/>
              </a:rPr>
            </a:br>
            <a:r>
              <a:rPr lang="en-US" sz="1100" dirty="0">
                <a:solidFill>
                  <a:srgbClr val="0A00FF"/>
                </a:solidFill>
                <a:latin typeface="Montserrat SemiBold"/>
              </a:rPr>
              <a:t>Example: adherer.digiposte.fr/</a:t>
            </a:r>
            <a:r>
              <a:rPr lang="en-US" sz="1100" err="1">
                <a:solidFill>
                  <a:srgbClr val="0A00FF"/>
                </a:solidFill>
                <a:latin typeface="Montserrat SemiBold"/>
              </a:rPr>
              <a:t>entreprise</a:t>
            </a:r>
            <a:endParaRPr lang="fr-FR" sz="1100" err="1">
              <a:solidFill>
                <a:srgbClr val="0A00FF"/>
              </a:solidFill>
              <a:latin typeface="Montserrat SemiBold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805214" y="3466876"/>
            <a:ext cx="2729023" cy="16158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users already registered on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Montserrat"/>
              </a:rPr>
              <a:t>Digiposte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.</a:t>
            </a:r>
            <a:endParaRPr lang="fr-FR" sz="11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  <a:p>
            <a:endParaRPr lang="fr-FR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They can </a:t>
            </a:r>
            <a:r>
              <a:rPr lang="en-US" sz="1100" dirty="0">
                <a:solidFill>
                  <a:srgbClr val="0A00FF"/>
                </a:solidFill>
                <a:latin typeface="Montserrat SemiBold"/>
              </a:rPr>
              <a:t>add their employer to their existing vault.</a:t>
            </a:r>
            <a:endParaRPr lang="fr-FR" sz="1100" dirty="0">
              <a:solidFill>
                <a:srgbClr val="0A00FF"/>
              </a:solidFill>
              <a:latin typeface="Montserrat SemiBold"/>
            </a:endParaRPr>
          </a:p>
          <a:p>
            <a:endParaRPr lang="en-US" sz="11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Only one authentication is needed to automatically receive documents from the employer.</a:t>
            </a:r>
            <a:endParaRPr lang="fr-FR" sz="11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380638" y="2379498"/>
            <a:ext cx="1417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Montserrat SemiBold" panose="00000700000000000000" pitchFamily="2" charset="0"/>
              </a:rPr>
              <a:t>PURL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669033" y="2379498"/>
            <a:ext cx="1417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Montserrat SemiBold" panose="00000700000000000000" pitchFamily="2" charset="0"/>
              </a:rPr>
              <a:t>ACCES DIRECT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746636" y="2404897"/>
            <a:ext cx="2365386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latin typeface="Montserrat SemiBold"/>
              </a:rPr>
              <a:t>SPONTANEOUS ENROLLMENT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380638" y="2942923"/>
            <a:ext cx="186429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Montserrat"/>
              </a:rPr>
              <a:t>#WITH  EMAIL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725317" y="2942923"/>
            <a:ext cx="272789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solidFill>
                  <a:schemeClr val="accent5"/>
                </a:solidFill>
                <a:latin typeface="Montserrat"/>
              </a:rPr>
              <a:t>#WITHOUT EMAIL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805213" y="2942922"/>
            <a:ext cx="272902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solidFill>
                  <a:schemeClr val="accent1"/>
                </a:solidFill>
                <a:latin typeface="Montserrat"/>
              </a:rPr>
              <a:t>#DIGIPOSTE VAULT</a:t>
            </a:r>
            <a:endParaRPr lang="fr-FR" sz="1600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1416642" y="5593080"/>
            <a:ext cx="280522" cy="28052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1725990" y="5541344"/>
            <a:ext cx="272902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Only </a:t>
            </a:r>
            <a:r>
              <a:rPr lang="en-US" sz="1000" i="1" dirty="0">
                <a:solidFill>
                  <a:schemeClr val="bg2">
                    <a:lumMod val="25000"/>
                  </a:schemeClr>
                </a:solidFill>
                <a:latin typeface="Montserrat SemiBold"/>
              </a:rPr>
              <a:t>one code</a:t>
            </a:r>
            <a:r>
              <a:rPr lang="en-US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is required to complete activation.</a:t>
            </a:r>
            <a:endParaRPr lang="fr-FR" sz="1000" i="1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340722" y="5548675"/>
            <a:ext cx="43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3" name="Ellipse 32"/>
          <p:cNvSpPr/>
          <p:nvPr/>
        </p:nvSpPr>
        <p:spPr>
          <a:xfrm>
            <a:off x="4708069" y="5593080"/>
            <a:ext cx="280522" cy="28052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5017417" y="5541344"/>
            <a:ext cx="25366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  <a:latin typeface="Montserrat SemiBold"/>
              </a:rPr>
              <a:t>Two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 SemiBold"/>
              </a:rPr>
              <a:t> codes 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are 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  <a:latin typeface="Montserrat"/>
              </a:rPr>
              <a:t>required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to 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  <a:latin typeface="Montserrat"/>
              </a:rPr>
              <a:t>secure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activation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632149" y="5548675"/>
            <a:ext cx="43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8" name="Ellipse 37"/>
          <p:cNvSpPr/>
          <p:nvPr/>
        </p:nvSpPr>
        <p:spPr>
          <a:xfrm>
            <a:off x="7835351" y="5600411"/>
            <a:ext cx="280522" cy="28052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8144699" y="5548675"/>
            <a:ext cx="25366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  <a:latin typeface="Montserrat SemiBold"/>
              </a:rPr>
              <a:t>Two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 SemiBold"/>
              </a:rPr>
              <a:t> codes 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must 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  <a:latin typeface="Montserrat"/>
              </a:rPr>
              <a:t>be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  <a:latin typeface="Montserrat"/>
              </a:rPr>
              <a:t>entered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  <a:latin typeface="Montserrat"/>
              </a:rPr>
              <a:t>when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  <a:latin typeface="Montserrat"/>
              </a:rPr>
              <a:t>adding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 the employer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759431" y="5556006"/>
            <a:ext cx="43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+</a:t>
            </a:r>
          </a:p>
        </p:txBody>
      </p:sp>
      <p:pic>
        <p:nvPicPr>
          <p:cNvPr id="41" name="object 70">
            <a:extLst>
              <a:ext uri="{FF2B5EF4-FFF2-40B4-BE49-F238E27FC236}">
                <a16:creationId xmlns:a16="http://schemas.microsoft.com/office/drawing/2014/main" id="{3935FBC7-42B0-484A-5AD4-2F6C6D5769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3982" y="2398543"/>
            <a:ext cx="347964" cy="253064"/>
          </a:xfrm>
          <a:prstGeom prst="rect">
            <a:avLst/>
          </a:prstGeom>
        </p:spPr>
      </p:pic>
      <p:sp>
        <p:nvSpPr>
          <p:cNvPr id="42" name="object 71">
            <a:extLst>
              <a:ext uri="{FF2B5EF4-FFF2-40B4-BE49-F238E27FC236}">
                <a16:creationId xmlns:a16="http://schemas.microsoft.com/office/drawing/2014/main" id="{4C43EA29-41F2-C8A9-28EA-AB33DFE445E7}"/>
              </a:ext>
            </a:extLst>
          </p:cNvPr>
          <p:cNvSpPr/>
          <p:nvPr/>
        </p:nvSpPr>
        <p:spPr>
          <a:xfrm>
            <a:off x="6759986" y="2398543"/>
            <a:ext cx="768350" cy="228600"/>
          </a:xfrm>
          <a:custGeom>
            <a:avLst/>
            <a:gdLst/>
            <a:ahLst/>
            <a:cxnLst/>
            <a:rect l="l" t="t" r="r" b="b"/>
            <a:pathLst>
              <a:path w="768350" h="2286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729995" y="0"/>
                </a:lnTo>
                <a:lnTo>
                  <a:pt x="744843" y="2988"/>
                </a:lnTo>
                <a:lnTo>
                  <a:pt x="756951" y="11144"/>
                </a:lnTo>
                <a:lnTo>
                  <a:pt x="765107" y="23252"/>
                </a:lnTo>
                <a:lnTo>
                  <a:pt x="768095" y="38100"/>
                </a:lnTo>
                <a:lnTo>
                  <a:pt x="768095" y="190500"/>
                </a:lnTo>
                <a:lnTo>
                  <a:pt x="765107" y="205347"/>
                </a:lnTo>
                <a:lnTo>
                  <a:pt x="756951" y="217455"/>
                </a:lnTo>
                <a:lnTo>
                  <a:pt x="744843" y="225611"/>
                </a:lnTo>
                <a:lnTo>
                  <a:pt x="729995" y="228600"/>
                </a:lnTo>
                <a:lnTo>
                  <a:pt x="38100" y="228600"/>
                </a:lnTo>
                <a:lnTo>
                  <a:pt x="23252" y="225611"/>
                </a:lnTo>
                <a:lnTo>
                  <a:pt x="11144" y="217455"/>
                </a:lnTo>
                <a:lnTo>
                  <a:pt x="2988" y="205347"/>
                </a:lnTo>
                <a:lnTo>
                  <a:pt x="0" y="190500"/>
                </a:lnTo>
                <a:lnTo>
                  <a:pt x="0" y="38100"/>
                </a:lnTo>
                <a:close/>
              </a:path>
            </a:pathLst>
          </a:custGeom>
          <a:ln w="1219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72">
            <a:extLst>
              <a:ext uri="{FF2B5EF4-FFF2-40B4-BE49-F238E27FC236}">
                <a16:creationId xmlns:a16="http://schemas.microsoft.com/office/drawing/2014/main" id="{8507F517-860F-F56A-0410-24058E301A2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8261" y="2373905"/>
            <a:ext cx="541020" cy="274320"/>
          </a:xfrm>
          <a:prstGeom prst="rect">
            <a:avLst/>
          </a:prstGeom>
        </p:spPr>
      </p:pic>
      <p:pic>
        <p:nvPicPr>
          <p:cNvPr id="44" name="object 79">
            <a:extLst>
              <a:ext uri="{FF2B5EF4-FFF2-40B4-BE49-F238E27FC236}">
                <a16:creationId xmlns:a16="http://schemas.microsoft.com/office/drawing/2014/main" id="{7A837F6E-48E0-B61D-95B1-4BFEC560671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19150" y="2279074"/>
            <a:ext cx="536917" cy="53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39348-5B0C-1DEC-5AF4-56A57FC54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51F5C94-1807-9690-7A8F-0222C64CBD40}"/>
              </a:ext>
            </a:extLst>
          </p:cNvPr>
          <p:cNvSpPr/>
          <p:nvPr/>
        </p:nvSpPr>
        <p:spPr>
          <a:xfrm>
            <a:off x="583621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1. Invitation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64314BC-8754-9DE1-6DA6-EDA2D113EF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  <a:noFill/>
        </p:spPr>
        <p:txBody>
          <a:bodyPr>
            <a:normAutofit/>
          </a:bodyPr>
          <a:lstStyle/>
          <a:p>
            <a:pPr algn="l" rtl="0"/>
            <a:r>
              <a:rPr lang="en" b="1" i="0" u="none" baseline="0">
                <a:latin typeface="Montserrat"/>
                <a:ea typeface="Montserrat"/>
                <a:cs typeface="Montserrat"/>
              </a:rPr>
              <a:t>A simple process for retrieving payslips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501AB27-4DFB-EBE7-D37C-4B9CEDCA3CBB}"/>
              </a:ext>
            </a:extLst>
          </p:cNvPr>
          <p:cNvSpPr/>
          <p:nvPr/>
        </p:nvSpPr>
        <p:spPr>
          <a:xfrm>
            <a:off x="4334592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b="0" i="0" u="none" baseline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2. Registration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C97E635-D77C-2FFF-5210-76432EB3A7A4}"/>
              </a:ext>
            </a:extLst>
          </p:cNvPr>
          <p:cNvSpPr/>
          <p:nvPr/>
        </p:nvSpPr>
        <p:spPr>
          <a:xfrm>
            <a:off x="8074832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b="0" i="0" u="none" baseline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3. Discovery</a:t>
            </a:r>
          </a:p>
        </p:txBody>
      </p:sp>
      <p:sp>
        <p:nvSpPr>
          <p:cNvPr id="27" name="ZoneTexte 21">
            <a:extLst>
              <a:ext uri="{FF2B5EF4-FFF2-40B4-BE49-F238E27FC236}">
                <a16:creationId xmlns:a16="http://schemas.microsoft.com/office/drawing/2014/main" id="{106385FD-2973-8112-D5A3-8BC2F46A354F}"/>
              </a:ext>
            </a:extLst>
          </p:cNvPr>
          <p:cNvSpPr txBox="1"/>
          <p:nvPr/>
        </p:nvSpPr>
        <p:spPr>
          <a:xfrm>
            <a:off x="581828" y="4357627"/>
            <a:ext cx="355561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Montserrat"/>
                <a:cs typeface="Montserrat"/>
              </a:rPr>
              <a:t>Employees follow the steps to activate their digital safe from the Digiposte invitation they receive by e-mail.</a:t>
            </a:r>
            <a:endParaRPr lang="en" sz="1200" i="0">
              <a:solidFill>
                <a:srgbClr val="606060"/>
              </a:solidFill>
              <a:effectLst/>
              <a:latin typeface="Montserrat"/>
            </a:endParaRPr>
          </a:p>
        </p:txBody>
      </p:sp>
      <p:sp>
        <p:nvSpPr>
          <p:cNvPr id="28" name="ZoneTexte 23">
            <a:extLst>
              <a:ext uri="{FF2B5EF4-FFF2-40B4-BE49-F238E27FC236}">
                <a16:creationId xmlns:a16="http://schemas.microsoft.com/office/drawing/2014/main" id="{AA9BFD43-F324-86B3-8C71-DC35A9E32A18}"/>
              </a:ext>
            </a:extLst>
          </p:cNvPr>
          <p:cNvSpPr txBox="1"/>
          <p:nvPr/>
        </p:nvSpPr>
        <p:spPr>
          <a:xfrm>
            <a:off x="4370232" y="4368359"/>
            <a:ext cx="335766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Montserrat"/>
                <a:cs typeface="Montserrat"/>
              </a:rPr>
              <a:t>They log in with the information previously communicated by your teams (code 1 / code 2).</a:t>
            </a:r>
            <a:endParaRPr lang="en" sz="1100" i="1">
              <a:solidFill>
                <a:srgbClr val="606060"/>
              </a:solidFill>
              <a:latin typeface="Montserrat"/>
            </a:endParaRPr>
          </a:p>
        </p:txBody>
      </p:sp>
      <p:sp>
        <p:nvSpPr>
          <p:cNvPr id="29" name="ZoneTexte 25">
            <a:extLst>
              <a:ext uri="{FF2B5EF4-FFF2-40B4-BE49-F238E27FC236}">
                <a16:creationId xmlns:a16="http://schemas.microsoft.com/office/drawing/2014/main" id="{F1B81F5B-FDA1-E740-86A0-A98FA3054532}"/>
              </a:ext>
            </a:extLst>
          </p:cNvPr>
          <p:cNvSpPr txBox="1"/>
          <p:nvPr/>
        </p:nvSpPr>
        <p:spPr>
          <a:xfrm>
            <a:off x="8200711" y="4353132"/>
            <a:ext cx="3388139" cy="6570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Montserrat"/>
                <a:cs typeface="Montserrat"/>
              </a:rPr>
              <a:t>Registered employees can find all the documents you've deposited in their digital safe.</a:t>
            </a:r>
            <a:endParaRPr lang="en" sz="1100" i="1">
              <a:solidFill>
                <a:srgbClr val="606060"/>
              </a:solidFill>
              <a:latin typeface="Montserrat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C0CA7F6-B5E2-BFC3-6EDA-50BE2171CECB}"/>
              </a:ext>
            </a:extLst>
          </p:cNvPr>
          <p:cNvGrpSpPr/>
          <p:nvPr/>
        </p:nvGrpSpPr>
        <p:grpSpPr>
          <a:xfrm>
            <a:off x="543268" y="5118153"/>
            <a:ext cx="3644698" cy="701805"/>
            <a:chOff x="543268" y="4890691"/>
            <a:chExt cx="3644698" cy="70180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EF6DE125-F7E2-0872-51FB-DD4954E4CD15}"/>
                </a:ext>
              </a:extLst>
            </p:cNvPr>
            <p:cNvSpPr/>
            <p:nvPr/>
          </p:nvSpPr>
          <p:spPr>
            <a:xfrm>
              <a:off x="543268" y="4890691"/>
              <a:ext cx="3644698" cy="701805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32F1AED2-FBC1-DC19-EF99-D439B95E13DE}"/>
                </a:ext>
              </a:extLst>
            </p:cNvPr>
            <p:cNvSpPr txBox="1">
              <a:spLocks/>
            </p:cNvSpPr>
            <p:nvPr/>
          </p:nvSpPr>
          <p:spPr>
            <a:xfrm>
              <a:off x="662240" y="4956659"/>
              <a:ext cx="3493503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205C96"/>
                  </a:solidFill>
                  <a:latin typeface="Montserrat"/>
                  <a:ea typeface="Calibri"/>
                </a:rPr>
                <a:t>They can also register from the URL dedicated to your company: https: </a:t>
              </a:r>
              <a:r>
                <a:rPr lang="en" sz="1200" b="0" i="0" u="sng" baseline="0">
                  <a:solidFill>
                    <a:srgbClr val="205C96"/>
                  </a:solidFill>
                  <a:latin typeface="Montserrat"/>
                  <a:ea typeface="Calibri"/>
                </a:rPr>
                <a:t>//adherer.digiposte.fr/nomentreprise</a:t>
              </a:r>
              <a:endParaRPr lang="en">
                <a:ea typeface="Calibri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DFFF9E0-090B-56E7-0521-8134CFF5A2F3}"/>
              </a:ext>
            </a:extLst>
          </p:cNvPr>
          <p:cNvGrpSpPr/>
          <p:nvPr/>
        </p:nvGrpSpPr>
        <p:grpSpPr>
          <a:xfrm>
            <a:off x="4336208" y="5118152"/>
            <a:ext cx="3644698" cy="553955"/>
            <a:chOff x="543268" y="4890691"/>
            <a:chExt cx="3644698" cy="553955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782F237-9A39-1D2C-0898-18077F87E5E1}"/>
                </a:ext>
              </a:extLst>
            </p:cNvPr>
            <p:cNvSpPr/>
            <p:nvPr/>
          </p:nvSpPr>
          <p:spPr>
            <a:xfrm>
              <a:off x="543268" y="4890691"/>
              <a:ext cx="3644698" cy="553955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F7CD984B-F2BF-697F-D4EA-13CE13BE8F57}"/>
                </a:ext>
              </a:extLst>
            </p:cNvPr>
            <p:cNvSpPr txBox="1">
              <a:spLocks/>
            </p:cNvSpPr>
            <p:nvPr/>
          </p:nvSpPr>
          <p:spPr>
            <a:xfrm>
              <a:off x="656553" y="4973719"/>
              <a:ext cx="3413892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205C96"/>
                  </a:solidFill>
                  <a:latin typeface="Montserrat"/>
                  <a:ea typeface="Calibri"/>
                </a:rPr>
                <a:t>Digiposte encourages the use of a personal e-mail address when registering for the service.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D042036-4492-FADB-97AD-8A4900FEA0C8}"/>
              </a:ext>
            </a:extLst>
          </p:cNvPr>
          <p:cNvGrpSpPr/>
          <p:nvPr/>
        </p:nvGrpSpPr>
        <p:grpSpPr>
          <a:xfrm>
            <a:off x="8077969" y="5118152"/>
            <a:ext cx="3644698" cy="649850"/>
            <a:chOff x="543268" y="4890691"/>
            <a:chExt cx="3644698" cy="649850"/>
          </a:xfrm>
        </p:grpSpPr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CB946A6E-24C9-4BD4-1934-3B2139589DF3}"/>
                </a:ext>
              </a:extLst>
            </p:cNvPr>
            <p:cNvSpPr/>
            <p:nvPr/>
          </p:nvSpPr>
          <p:spPr>
            <a:xfrm>
              <a:off x="543268" y="4890691"/>
              <a:ext cx="3644698" cy="553955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C8607DDE-A0C0-BEB0-4861-FAF0D0031429}"/>
                </a:ext>
              </a:extLst>
            </p:cNvPr>
            <p:cNvSpPr txBox="1">
              <a:spLocks/>
            </p:cNvSpPr>
            <p:nvPr/>
          </p:nvSpPr>
          <p:spPr>
            <a:xfrm>
              <a:off x="656553" y="4973719"/>
              <a:ext cx="3413892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205C96"/>
                  </a:solidFill>
                  <a:latin typeface="Montserrat"/>
                  <a:ea typeface="Calibri"/>
                </a:rPr>
                <a:t>Each time a deposit is made in the safe, employees receive an e-mail notification! </a:t>
              </a:r>
            </a:p>
            <a:p>
              <a:endParaRPr lang="en" sz="1200" b="0">
                <a:solidFill>
                  <a:srgbClr val="205C96"/>
                </a:solidFill>
                <a:latin typeface="Montserrat"/>
                <a:ea typeface="Calibri"/>
              </a:endParaRPr>
            </a:p>
          </p:txBody>
        </p:sp>
      </p:grpSp>
      <p:pic>
        <p:nvPicPr>
          <p:cNvPr id="2" name="Image 1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78EFAC2-59DB-9A4B-E1B1-E8C79B474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935" y="1495604"/>
            <a:ext cx="3345408" cy="2022101"/>
          </a:xfrm>
          <a:prstGeom prst="rect">
            <a:avLst/>
          </a:prstGeom>
        </p:spPr>
      </p:pic>
      <p:pic>
        <p:nvPicPr>
          <p:cNvPr id="3" name="Image 2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624678B-7329-DFD1-8398-F1D32FA49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428" y="1473389"/>
            <a:ext cx="3394401" cy="2051715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35F78B98-C070-10FE-9B30-71B4F091338E}"/>
              </a:ext>
            </a:extLst>
          </p:cNvPr>
          <p:cNvGrpSpPr/>
          <p:nvPr/>
        </p:nvGrpSpPr>
        <p:grpSpPr>
          <a:xfrm>
            <a:off x="634053" y="1490449"/>
            <a:ext cx="3429001" cy="2051715"/>
            <a:chOff x="634053" y="1490449"/>
            <a:chExt cx="3429001" cy="2051715"/>
          </a:xfrm>
        </p:grpSpPr>
        <p:pic>
          <p:nvPicPr>
            <p:cNvPr id="18" name="Image 17" descr="Une image contenant texte, Appareils électroniques, ordinateur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3EE3929A-5928-08DF-F38B-467A5B528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053" y="1490449"/>
              <a:ext cx="3429001" cy="2051715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144EF9-B7F3-B518-CE5E-9FFF0B17939E}"/>
                </a:ext>
              </a:extLst>
            </p:cNvPr>
            <p:cNvSpPr/>
            <p:nvPr/>
          </p:nvSpPr>
          <p:spPr>
            <a:xfrm>
              <a:off x="1159098" y="1608143"/>
              <a:ext cx="2404056" cy="1678737"/>
            </a:xfrm>
            <a:prstGeom prst="rect">
              <a:avLst/>
            </a:prstGeom>
            <a:solidFill>
              <a:srgbClr val="FA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pic>
          <p:nvPicPr>
            <p:cNvPr id="21" name="Image 20" descr="Une image contenant texte, capture d’écran, Rectangle, conception&#10;&#10;Le contenu généré par l’IA peut être incorrect.">
              <a:extLst>
                <a:ext uri="{FF2B5EF4-FFF2-40B4-BE49-F238E27FC236}">
                  <a16:creationId xmlns:a16="http://schemas.microsoft.com/office/drawing/2014/main" id="{32F8722D-0C30-3115-8F8A-00C2FDCD6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2552" y="1576318"/>
              <a:ext cx="1606314" cy="1686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955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2330254-4195-09F4-C44A-0C72247E5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" b="1" i="0" u="none" baseline="0">
                <a:latin typeface="Montserrat"/>
                <a:ea typeface="Montserrat"/>
                <a:cs typeface="Montserrat"/>
              </a:rPr>
              <a:t>What are the benefits</a:t>
            </a:r>
            <a:r>
              <a:rPr lang="en">
                <a:latin typeface="Montserrat"/>
              </a:rPr>
              <a:t/>
            </a:r>
            <a:br>
              <a:rPr lang="en">
                <a:latin typeface="Montserrat"/>
              </a:rPr>
            </a:br>
            <a:r>
              <a:rPr lang="en" b="1" i="0" u="none" baseline="0">
                <a:latin typeface="Montserrat"/>
                <a:ea typeface="Montserrat"/>
                <a:cs typeface="Montserrat"/>
              </a:rPr>
              <a:t>for your company?</a:t>
            </a:r>
            <a:r>
              <a:rPr lang="en">
                <a:latin typeface="Montserrat"/>
              </a:rPr>
              <a:t/>
            </a:r>
            <a:br>
              <a:rPr lang="en">
                <a:latin typeface="Montserrat"/>
              </a:rPr>
            </a:br>
            <a:endParaRPr lang="en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B60E32-4913-C044-B44E-CE5B4B860E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72913" y="6357938"/>
            <a:ext cx="319087" cy="365125"/>
          </a:xfrm>
        </p:spPr>
        <p:txBody>
          <a:bodyPr/>
          <a:lstStyle/>
          <a:p>
            <a:pPr algn="l" rtl="0"/>
            <a:fld id="{2F9EC534-F9F4-4762-A8EB-FE67C53393FF}" type="slidenum">
              <a:rPr/>
              <a:pPr algn="l" rtl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109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9D5BA-1B74-3B82-C9A0-9AA1B8E66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426803F-74CB-CD6A-3ABE-380B9DF535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  <a:noFill/>
        </p:spPr>
        <p:txBody>
          <a:bodyPr>
            <a:normAutofit/>
          </a:bodyPr>
          <a:lstStyle/>
          <a:p>
            <a:pPr algn="l" rtl="0"/>
            <a:r>
              <a:rPr lang="en" b="1" i="0" u="none" baseline="0">
                <a:latin typeface="Montserrat"/>
                <a:ea typeface="Montserrat"/>
                <a:cs typeface="Montserrat"/>
              </a:rPr>
              <a:t>Benefits for your company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D357F8E1-40E7-DFC4-AF90-A67D2FCB3DD4}"/>
              </a:ext>
            </a:extLst>
          </p:cNvPr>
          <p:cNvGrpSpPr/>
          <p:nvPr/>
        </p:nvGrpSpPr>
        <p:grpSpPr>
          <a:xfrm>
            <a:off x="1161560" y="1639310"/>
            <a:ext cx="5098633" cy="1291587"/>
            <a:chOff x="674146" y="1623682"/>
            <a:chExt cx="5098633" cy="1291587"/>
          </a:xfrm>
          <a:solidFill>
            <a:srgbClr val="D9F2D0"/>
          </a:solidFill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1D9A98D5-39FB-AE1B-485E-0613B1087420}"/>
                </a:ext>
              </a:extLst>
            </p:cNvPr>
            <p:cNvSpPr/>
            <p:nvPr/>
          </p:nvSpPr>
          <p:spPr>
            <a:xfrm>
              <a:off x="674146" y="1623682"/>
              <a:ext cx="5098633" cy="1267249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14" name="ZoneTexte 26">
              <a:extLst>
                <a:ext uri="{FF2B5EF4-FFF2-40B4-BE49-F238E27FC236}">
                  <a16:creationId xmlns:a16="http://schemas.microsoft.com/office/drawing/2014/main" id="{D7FC1A89-98CF-E9B4-1979-6C618FDE0F7C}"/>
                </a:ext>
              </a:extLst>
            </p:cNvPr>
            <p:cNvSpPr txBox="1"/>
            <p:nvPr/>
          </p:nvSpPr>
          <p:spPr>
            <a:xfrm>
              <a:off x="1447458" y="1844148"/>
              <a:ext cx="3493806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You're meeting employee expectations</a:t>
              </a:r>
            </a:p>
            <a:p>
              <a:endParaRPr lang="en" sz="1200" b="1">
                <a:solidFill>
                  <a:srgbClr val="008000"/>
                </a:solidFill>
                <a:latin typeface="Montserrat"/>
                <a:ea typeface="Calibri"/>
                <a:cs typeface="Calibri"/>
              </a:endParaRPr>
            </a:p>
          </p:txBody>
        </p:sp>
        <p:sp>
          <p:nvSpPr>
            <p:cNvPr id="16" name="ZoneTexte 26">
              <a:extLst>
                <a:ext uri="{FF2B5EF4-FFF2-40B4-BE49-F238E27FC236}">
                  <a16:creationId xmlns:a16="http://schemas.microsoft.com/office/drawing/2014/main" id="{A3499D12-B904-12A4-ABB7-D2A4F299DFBE}"/>
                </a:ext>
              </a:extLst>
            </p:cNvPr>
            <p:cNvSpPr txBox="1"/>
            <p:nvPr/>
          </p:nvSpPr>
          <p:spPr>
            <a:xfrm>
              <a:off x="1424712" y="2084272"/>
              <a:ext cx="4291474" cy="830997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64%* </a:t>
              </a:r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of unsolicited employees say they would accept to receive a digital version of their payslip if their employer asked them to.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D80EFB50-56E3-3723-431A-CFE1669C3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181" y="2123192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BA87F2B-D852-111D-78EA-E4E5B81E550A}"/>
              </a:ext>
            </a:extLst>
          </p:cNvPr>
          <p:cNvGrpSpPr/>
          <p:nvPr/>
        </p:nvGrpSpPr>
        <p:grpSpPr>
          <a:xfrm>
            <a:off x="6358008" y="1658479"/>
            <a:ext cx="4775573" cy="1248086"/>
            <a:chOff x="673072" y="2802909"/>
            <a:chExt cx="4775573" cy="1248086"/>
          </a:xfrm>
          <a:solidFill>
            <a:srgbClr val="D9F2D0"/>
          </a:solidFill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58C9C80A-766A-606D-E06B-89D57D5DB47C}"/>
                </a:ext>
              </a:extLst>
            </p:cNvPr>
            <p:cNvSpPr/>
            <p:nvPr/>
          </p:nvSpPr>
          <p:spPr>
            <a:xfrm>
              <a:off x="673072" y="2802909"/>
              <a:ext cx="4775573" cy="124808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9" name="ZoneTexte 26">
              <a:extLst>
                <a:ext uri="{FF2B5EF4-FFF2-40B4-BE49-F238E27FC236}">
                  <a16:creationId xmlns:a16="http://schemas.microsoft.com/office/drawing/2014/main" id="{46201096-8C55-A2C7-9C9A-0F3182834DDF}"/>
                </a:ext>
              </a:extLst>
            </p:cNvPr>
            <p:cNvSpPr txBox="1"/>
            <p:nvPr/>
          </p:nvSpPr>
          <p:spPr>
            <a:xfrm>
              <a:off x="1373532" y="2998521"/>
              <a:ext cx="3493806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You benefit from a secure solution</a:t>
              </a:r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10" name="ZoneTexte 26">
              <a:extLst>
                <a:ext uri="{FF2B5EF4-FFF2-40B4-BE49-F238E27FC236}">
                  <a16:creationId xmlns:a16="http://schemas.microsoft.com/office/drawing/2014/main" id="{C4F13B53-2AE3-0F94-A3D2-25A6FADAEED2}"/>
                </a:ext>
              </a:extLst>
            </p:cNvPr>
            <p:cNvSpPr txBox="1"/>
            <p:nvPr/>
          </p:nvSpPr>
          <p:spPr>
            <a:xfrm>
              <a:off x="1373532" y="3244331"/>
              <a:ext cx="4029893" cy="646331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Digiposte is a long-term offering from La Poste and is certified as a digital safe.</a:t>
              </a:r>
              <a:endParaRPr lang="en">
                <a:solidFill>
                  <a:srgbClr val="008000"/>
                </a:solidFill>
              </a:endParaRP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8FB744A-2D8A-72AB-E7E9-334D21B90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688" y="3152462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3350D41-F1F1-4A2F-4492-5E9DBBE35185}"/>
              </a:ext>
            </a:extLst>
          </p:cNvPr>
          <p:cNvGrpSpPr/>
          <p:nvPr/>
        </p:nvGrpSpPr>
        <p:grpSpPr>
          <a:xfrm>
            <a:off x="1137740" y="4223119"/>
            <a:ext cx="10092514" cy="1031996"/>
            <a:chOff x="673072" y="2990565"/>
            <a:chExt cx="10092514" cy="1031996"/>
          </a:xfrm>
          <a:solidFill>
            <a:srgbClr val="D9F2D0"/>
          </a:solidFill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59185810-BB39-CD90-9285-CAC635FCBB51}"/>
                </a:ext>
              </a:extLst>
            </p:cNvPr>
            <p:cNvSpPr/>
            <p:nvPr/>
          </p:nvSpPr>
          <p:spPr>
            <a:xfrm>
              <a:off x="673072" y="2990565"/>
              <a:ext cx="10092514" cy="103199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24" name="ZoneTexte 26">
              <a:extLst>
                <a:ext uri="{FF2B5EF4-FFF2-40B4-BE49-F238E27FC236}">
                  <a16:creationId xmlns:a16="http://schemas.microsoft.com/office/drawing/2014/main" id="{9B755C34-77B9-FB91-EBA2-D383D246F0AD}"/>
                </a:ext>
              </a:extLst>
            </p:cNvPr>
            <p:cNvSpPr txBox="1"/>
            <p:nvPr/>
          </p:nvSpPr>
          <p:spPr>
            <a:xfrm>
              <a:off x="1424711" y="3157745"/>
              <a:ext cx="3988537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You ensure document distribution </a:t>
              </a:r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25" name="ZoneTexte 26">
              <a:extLst>
                <a:ext uri="{FF2B5EF4-FFF2-40B4-BE49-F238E27FC236}">
                  <a16:creationId xmlns:a16="http://schemas.microsoft.com/office/drawing/2014/main" id="{CC9D515A-FEA4-E45F-DD7B-774B67A4DE33}"/>
                </a:ext>
              </a:extLst>
            </p:cNvPr>
            <p:cNvSpPr txBox="1"/>
            <p:nvPr/>
          </p:nvSpPr>
          <p:spPr>
            <a:xfrm>
              <a:off x="1424711" y="3403555"/>
              <a:ext cx="9159178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Benefit from a 100% guarantee that your documents will be delivered to the right recipient, and you'll have proof of delivery. </a:t>
              </a:r>
              <a:endParaRPr lang="en">
                <a:solidFill>
                  <a:srgbClr val="008000"/>
                </a:solidFill>
              </a:endParaRP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67D039A-3F15-DA1B-8105-CEEA35B09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181" y="3311685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67040DD-449E-9D9C-063F-82C7BB6AC7B0}"/>
              </a:ext>
            </a:extLst>
          </p:cNvPr>
          <p:cNvGrpSpPr/>
          <p:nvPr/>
        </p:nvGrpSpPr>
        <p:grpSpPr>
          <a:xfrm>
            <a:off x="1137739" y="3045998"/>
            <a:ext cx="5122453" cy="1043369"/>
            <a:chOff x="673072" y="3024684"/>
            <a:chExt cx="5122453" cy="1043369"/>
          </a:xfrm>
          <a:solidFill>
            <a:srgbClr val="D9F2D0"/>
          </a:solidFill>
        </p:grpSpPr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661A3F0F-1DF5-5592-ACD6-D14CA74473E5}"/>
                </a:ext>
              </a:extLst>
            </p:cNvPr>
            <p:cNvSpPr/>
            <p:nvPr/>
          </p:nvSpPr>
          <p:spPr>
            <a:xfrm>
              <a:off x="673072" y="3024684"/>
              <a:ext cx="5122453" cy="1043369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45" name="ZoneTexte 26">
              <a:extLst>
                <a:ext uri="{FF2B5EF4-FFF2-40B4-BE49-F238E27FC236}">
                  <a16:creationId xmlns:a16="http://schemas.microsoft.com/office/drawing/2014/main" id="{EF7C1742-D95E-92D1-354B-194139D34BC6}"/>
                </a:ext>
              </a:extLst>
            </p:cNvPr>
            <p:cNvSpPr txBox="1"/>
            <p:nvPr/>
          </p:nvSpPr>
          <p:spPr>
            <a:xfrm>
              <a:off x="1419025" y="3157745"/>
              <a:ext cx="3493806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Achieve economies of scale</a:t>
              </a:r>
            </a:p>
            <a:p>
              <a:endParaRPr lang="en" sz="1200" b="1">
                <a:solidFill>
                  <a:srgbClr val="008000"/>
                </a:solidFill>
                <a:latin typeface="Montserrat"/>
              </a:endParaRPr>
            </a:p>
          </p:txBody>
        </p:sp>
        <p:sp>
          <p:nvSpPr>
            <p:cNvPr id="47" name="ZoneTexte 26">
              <a:extLst>
                <a:ext uri="{FF2B5EF4-FFF2-40B4-BE49-F238E27FC236}">
                  <a16:creationId xmlns:a16="http://schemas.microsoft.com/office/drawing/2014/main" id="{08F1298B-558B-AA1C-3B27-A390D68178E8}"/>
                </a:ext>
              </a:extLst>
            </p:cNvPr>
            <p:cNvSpPr txBox="1"/>
            <p:nvPr/>
          </p:nvSpPr>
          <p:spPr>
            <a:xfrm>
              <a:off x="1419025" y="3403555"/>
              <a:ext cx="4029893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In money and time, compared to costly and time-consuming delivery by mail. </a:t>
              </a:r>
              <a:endParaRPr lang="en">
                <a:solidFill>
                  <a:srgbClr val="008000"/>
                </a:solidFill>
              </a:endParaRPr>
            </a:p>
          </p:txBody>
        </p:sp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79C1DC7D-AD44-8EE1-F4E5-D948B6AEF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181" y="3311685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857D3163-3AEE-6A36-1A10-C39B6E203E90}"/>
              </a:ext>
            </a:extLst>
          </p:cNvPr>
          <p:cNvGrpSpPr/>
          <p:nvPr/>
        </p:nvGrpSpPr>
        <p:grpSpPr>
          <a:xfrm>
            <a:off x="6358009" y="3034626"/>
            <a:ext cx="4775573" cy="1054742"/>
            <a:chOff x="667386" y="2962132"/>
            <a:chExt cx="4775573" cy="1054742"/>
          </a:xfrm>
          <a:solidFill>
            <a:srgbClr val="D9F2D0"/>
          </a:solidFill>
        </p:grpSpPr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5068CE36-3BA9-6EDF-9D7A-590ACA431C39}"/>
                </a:ext>
              </a:extLst>
            </p:cNvPr>
            <p:cNvSpPr/>
            <p:nvPr/>
          </p:nvSpPr>
          <p:spPr>
            <a:xfrm>
              <a:off x="667386" y="2962132"/>
              <a:ext cx="4775573" cy="1054742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52" name="ZoneTexte 26">
              <a:extLst>
                <a:ext uri="{FF2B5EF4-FFF2-40B4-BE49-F238E27FC236}">
                  <a16:creationId xmlns:a16="http://schemas.microsoft.com/office/drawing/2014/main" id="{A1381797-4BB6-3D0B-C253-9CC9896908C3}"/>
                </a:ext>
              </a:extLst>
            </p:cNvPr>
            <p:cNvSpPr txBox="1"/>
            <p:nvPr/>
          </p:nvSpPr>
          <p:spPr>
            <a:xfrm>
              <a:off x="1424711" y="3157745"/>
              <a:ext cx="3988537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You guarantee legal compliance</a:t>
              </a:r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53" name="ZoneTexte 26">
              <a:extLst>
                <a:ext uri="{FF2B5EF4-FFF2-40B4-BE49-F238E27FC236}">
                  <a16:creationId xmlns:a16="http://schemas.microsoft.com/office/drawing/2014/main" id="{CD240219-A464-B705-74F8-6CED667D60B7}"/>
                </a:ext>
              </a:extLst>
            </p:cNvPr>
            <p:cNvSpPr txBox="1"/>
            <p:nvPr/>
          </p:nvSpPr>
          <p:spPr>
            <a:xfrm>
              <a:off x="1424711" y="3403555"/>
              <a:ext cx="3904790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Benefit from archiving with probative value for a period that complies with legislation. </a:t>
              </a:r>
              <a:endParaRPr lang="en">
                <a:solidFill>
                  <a:srgbClr val="008000"/>
                </a:solidFill>
              </a:endParaRPr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FAF812D0-EEBE-850A-564D-9A2E499CC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8927" y="3260506"/>
              <a:ext cx="457200" cy="457200"/>
            </a:xfrm>
            <a:prstGeom prst="rect">
              <a:avLst/>
            </a:prstGeom>
            <a:grpFill/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196F24E-8EB7-9553-A4F3-0F8653AE1B46}"/>
              </a:ext>
            </a:extLst>
          </p:cNvPr>
          <p:cNvSpPr/>
          <p:nvPr/>
        </p:nvSpPr>
        <p:spPr>
          <a:xfrm>
            <a:off x="404570" y="6520156"/>
            <a:ext cx="4204597" cy="2539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050" b="0" i="1" u="none" baseline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*Source: Opinion Way for Digiposte - 2024</a:t>
            </a:r>
          </a:p>
        </p:txBody>
      </p:sp>
    </p:spTree>
    <p:extLst>
      <p:ext uri="{BB962C8B-B14F-4D97-AF65-F5344CB8AC3E}">
        <p14:creationId xmlns:p14="http://schemas.microsoft.com/office/powerpoint/2010/main" val="3501896543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DF93208A-79FB-AAB4-E77A-A8B732A70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562925"/>
              </p:ext>
            </p:extLst>
          </p:nvPr>
        </p:nvGraphicFramePr>
        <p:xfrm>
          <a:off x="901521" y="1529366"/>
          <a:ext cx="9849972" cy="4334744"/>
        </p:xfrm>
        <a:graphic>
          <a:graphicData uri="http://schemas.openxmlformats.org/drawingml/2006/table">
            <a:tbl>
              <a:tblPr firstRow="1" bandRow="1"/>
              <a:tblGrid>
                <a:gridCol w="3283324">
                  <a:extLst>
                    <a:ext uri="{9D8B030D-6E8A-4147-A177-3AD203B41FA5}">
                      <a16:colId xmlns:a16="http://schemas.microsoft.com/office/drawing/2014/main" val="3704104484"/>
                    </a:ext>
                  </a:extLst>
                </a:gridCol>
                <a:gridCol w="3283324">
                  <a:extLst>
                    <a:ext uri="{9D8B030D-6E8A-4147-A177-3AD203B41FA5}">
                      <a16:colId xmlns:a16="http://schemas.microsoft.com/office/drawing/2014/main" val="3088182467"/>
                    </a:ext>
                  </a:extLst>
                </a:gridCol>
                <a:gridCol w="3283324">
                  <a:extLst>
                    <a:ext uri="{9D8B030D-6E8A-4147-A177-3AD203B41FA5}">
                      <a16:colId xmlns:a16="http://schemas.microsoft.com/office/drawing/2014/main" val="1416007426"/>
                    </a:ext>
                  </a:extLst>
                </a:gridCol>
              </a:tblGrid>
              <a:tr h="85347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baseline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</a:rPr>
                        <a:t>tt</a:t>
                      </a:r>
                    </a:p>
                  </a:txBody>
                  <a:tcPr marL="0" marR="0" marT="0" marB="0"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baseline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</a:rPr>
                        <a:t>Printed payslip</a:t>
                      </a:r>
                      <a:endParaRPr lang="en" sz="1400" b="0" i="0" u="none" strike="noStrike" noProof="0">
                        <a:solidFill>
                          <a:schemeClr val="bg1"/>
                        </a:solidFill>
                        <a:latin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baseline="0">
                          <a:solidFill>
                            <a:schemeClr val="bg1"/>
                          </a:solidFill>
                          <a:latin typeface="Montserrat"/>
                          <a:ea typeface="Montserrat"/>
                          <a:cs typeface="Montserrat"/>
                        </a:rPr>
                        <a:t>(delivery by post)</a:t>
                      </a:r>
                      <a:endParaRPr lang="en" sz="1400" b="0" i="0" u="none" strike="noStrike" noProof="0">
                        <a:solidFill>
                          <a:srgbClr val="000000"/>
                        </a:solidFill>
                        <a:latin typeface="Montserra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baseline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</a:rPr>
                        <a:t>Digital payslip</a:t>
                      </a:r>
                      <a:endParaRPr lang="en" sz="1400" b="0" i="0" u="none" strike="noStrike" noProof="0">
                        <a:solidFill>
                          <a:srgbClr val="000000"/>
                        </a:solidFill>
                        <a:latin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baseline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</a:rPr>
                        <a:t>(delivery by Digiposte) </a:t>
                      </a:r>
                      <a:endParaRPr lang="en"/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rgbClr val="0A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678740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baseline="0">
                          <a:solidFill>
                            <a:schemeClr val="tx2"/>
                          </a:solidFill>
                          <a:latin typeface="Montserrat"/>
                          <a:ea typeface="Montserrat"/>
                          <a:cs typeface="Montserrat"/>
                        </a:rPr>
                        <a:t>Confidentiality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en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531344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baseline="0">
                          <a:solidFill>
                            <a:schemeClr val="tx2"/>
                          </a:solidFill>
                          <a:latin typeface="Montserrat"/>
                          <a:ea typeface="Montserrat"/>
                          <a:cs typeface="Montserrat"/>
                        </a:rPr>
                        <a:t>Official and compliant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en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620710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baseline="0">
                          <a:solidFill>
                            <a:schemeClr val="tx2"/>
                          </a:solidFill>
                          <a:latin typeface="Montserrat"/>
                          <a:ea typeface="Montserrat"/>
                          <a:cs typeface="Montserrat"/>
                        </a:rPr>
                        <a:t>Delivery times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baseline="0">
                          <a:solidFill>
                            <a:srgbClr val="0A00FF"/>
                          </a:solidFill>
                          <a:latin typeface="Montserrat"/>
                          <a:ea typeface="Montserrat"/>
                          <a:cs typeface="Montserrat"/>
                        </a:rPr>
                        <a:t>4 days on average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baseline="0">
                          <a:solidFill>
                            <a:srgbClr val="0A00FF"/>
                          </a:solidFill>
                          <a:latin typeface="Montserrat"/>
                          <a:ea typeface="Montserrat"/>
                          <a:cs typeface="Montserrat"/>
                        </a:rPr>
                        <a:t>Same day or next day delivery *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826176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baseline="0">
                          <a:solidFill>
                            <a:schemeClr val="tx2"/>
                          </a:solidFill>
                          <a:latin typeface="Montserrat"/>
                          <a:ea typeface="Montserrat"/>
                          <a:cs typeface="Montserrat"/>
                        </a:rPr>
                        <a:t>Accessible 24/7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en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46688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baseline="0">
                          <a:solidFill>
                            <a:schemeClr val="tx2"/>
                          </a:solidFill>
                          <a:latin typeface="Montserrat"/>
                          <a:ea typeface="Montserrat"/>
                          <a:cs typeface="Montserrat"/>
                        </a:rPr>
                        <a:t>Hosted for life in a secure account 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en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692744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baseline="0">
                          <a:solidFill>
                            <a:schemeClr val="tx2"/>
                          </a:solidFill>
                          <a:latin typeface="Montserrat"/>
                          <a:ea typeface="Montserrat"/>
                          <a:cs typeface="Montserrat"/>
                        </a:rPr>
                        <a:t>Secure third-party sharing at the click of a button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en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112408"/>
                  </a:ext>
                </a:extLst>
              </a:tr>
              <a:tr h="516575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baseline="0">
                          <a:solidFill>
                            <a:schemeClr val="tx2"/>
                          </a:solidFill>
                          <a:latin typeface="Montserrat"/>
                          <a:ea typeface="Montserrat"/>
                          <a:cs typeface="Montserrat"/>
                        </a:rPr>
                        <a:t>Access from computer, tablet or smartphone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en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2884"/>
                  </a:ext>
                </a:extLst>
              </a:tr>
            </a:tbl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228600" y="4763"/>
            <a:ext cx="11963400" cy="1163637"/>
          </a:xfrm>
        </p:spPr>
        <p:txBody>
          <a:bodyPr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en" b="1" i="0" u="none" baseline="0">
                <a:latin typeface="Montserrat"/>
                <a:ea typeface="Montserrat"/>
                <a:cs typeface="Montserrat"/>
              </a:rPr>
              <a:t>What are the differences between printed and digital?</a:t>
            </a:r>
            <a:endParaRPr lang="en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055112-F41F-8BA7-EC0B-28BB54CE9046}"/>
              </a:ext>
            </a:extLst>
          </p:cNvPr>
          <p:cNvSpPr txBox="1"/>
          <p:nvPr/>
        </p:nvSpPr>
        <p:spPr>
          <a:xfrm>
            <a:off x="7505113" y="5863975"/>
            <a:ext cx="304338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000" b="0" i="0" u="none" baseline="0">
                <a:solidFill>
                  <a:schemeClr val="bg1"/>
                </a:solidFill>
                <a:highlight>
                  <a:srgbClr val="0272E3"/>
                </a:highlight>
                <a:latin typeface="Montserrat"/>
                <a:ea typeface="Montserrat"/>
                <a:cs typeface="Montserrat"/>
              </a:rPr>
              <a:t>   (*: according to delivery time, SLA: delivery within 8 hours). </a:t>
            </a:r>
            <a:endParaRPr lang="en" sz="1100">
              <a:solidFill>
                <a:schemeClr val="bg1"/>
              </a:solidFill>
              <a:highlight>
                <a:srgbClr val="0272E3"/>
              </a:highlight>
              <a:latin typeface="Montserrat"/>
            </a:endParaRPr>
          </a:p>
        </p:txBody>
      </p:sp>
      <p:sp>
        <p:nvSpPr>
          <p:cNvPr id="7" name="ZoneTexte 19">
            <a:extLst>
              <a:ext uri="{FF2B5EF4-FFF2-40B4-BE49-F238E27FC236}">
                <a16:creationId xmlns:a16="http://schemas.microsoft.com/office/drawing/2014/main" id="{081EEA74-FF7C-164F-5800-47C217ECB4C8}"/>
              </a:ext>
            </a:extLst>
          </p:cNvPr>
          <p:cNvSpPr txBox="1"/>
          <p:nvPr/>
        </p:nvSpPr>
        <p:spPr>
          <a:xfrm>
            <a:off x="985158" y="985162"/>
            <a:ext cx="852760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b="0" i="0" u="none" baseline="0">
                <a:solidFill>
                  <a:schemeClr val="tx2"/>
                </a:solidFill>
                <a:latin typeface="Montserrat"/>
                <a:ea typeface="+mn-lt"/>
                <a:cs typeface="+mn-lt"/>
              </a:rPr>
              <a:t>Up to </a:t>
            </a:r>
            <a:r>
              <a:rPr lang="en" b="1" i="0" u="none" baseline="0">
                <a:solidFill>
                  <a:srgbClr val="0A00FF"/>
                </a:solidFill>
                <a:latin typeface="Montserrat"/>
                <a:ea typeface="+mn-lt"/>
                <a:cs typeface="+mn-lt"/>
              </a:rPr>
              <a:t>70% </a:t>
            </a:r>
            <a:r>
              <a:rPr lang="en" b="0" i="0" u="none" baseline="0">
                <a:solidFill>
                  <a:schemeClr val="tx2"/>
                </a:solidFill>
                <a:latin typeface="Montserrat"/>
                <a:ea typeface="+mn-lt"/>
                <a:cs typeface="+mn-lt"/>
              </a:rPr>
              <a:t>savings on each digital delivery</a:t>
            </a:r>
            <a:endParaRPr lang="en">
              <a:solidFill>
                <a:schemeClr val="tx2"/>
              </a:solidFill>
              <a:latin typeface="Montserrat"/>
            </a:endParaRPr>
          </a:p>
        </p:txBody>
      </p:sp>
      <p:pic>
        <p:nvPicPr>
          <p:cNvPr id="19" name="Image 18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B9ED33EB-87CF-EAE3-B744-9B4BE0315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201" y="2285743"/>
            <a:ext cx="590798" cy="620486"/>
          </a:xfrm>
          <a:prstGeom prst="rect">
            <a:avLst/>
          </a:prstGeom>
        </p:spPr>
      </p:pic>
      <p:pic>
        <p:nvPicPr>
          <p:cNvPr id="20" name="Image 19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3EE1605A-E1D2-69DE-AACF-B8CCFB190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003" y="2285603"/>
            <a:ext cx="590798" cy="620486"/>
          </a:xfrm>
          <a:prstGeom prst="rect">
            <a:avLst/>
          </a:prstGeom>
        </p:spPr>
      </p:pic>
      <p:pic>
        <p:nvPicPr>
          <p:cNvPr id="57" name="Image 56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6B077F0F-97A6-6C9D-93FC-EE1C531E3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906" y="4283292"/>
            <a:ext cx="590798" cy="620486"/>
          </a:xfrm>
          <a:prstGeom prst="rect">
            <a:avLst/>
          </a:prstGeom>
        </p:spPr>
      </p:pic>
      <p:pic>
        <p:nvPicPr>
          <p:cNvPr id="58" name="Image 57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D37AFF3A-BDEB-FED0-721D-55BD9BD08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906" y="3761794"/>
            <a:ext cx="590798" cy="620486"/>
          </a:xfrm>
          <a:prstGeom prst="rect">
            <a:avLst/>
          </a:prstGeom>
        </p:spPr>
      </p:pic>
      <p:pic>
        <p:nvPicPr>
          <p:cNvPr id="59" name="Image 58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40E04C31-0D75-DA65-79DB-C9E41DAC4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905" y="4809038"/>
            <a:ext cx="585710" cy="615120"/>
          </a:xfrm>
          <a:prstGeom prst="rect">
            <a:avLst/>
          </a:prstGeom>
        </p:spPr>
      </p:pic>
      <p:pic>
        <p:nvPicPr>
          <p:cNvPr id="60" name="Image 59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C661F017-B363-8B74-1918-D0E75153D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00">
            <a:off x="8936478" y="5249275"/>
            <a:ext cx="575533" cy="604388"/>
          </a:xfrm>
          <a:prstGeom prst="rect">
            <a:avLst/>
          </a:prstGeom>
        </p:spPr>
      </p:pic>
      <p:pic>
        <p:nvPicPr>
          <p:cNvPr id="18" name="Image 17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0B834127-C3D8-8C11-E9A7-17C20CBAB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834" y="2822362"/>
            <a:ext cx="590798" cy="620486"/>
          </a:xfrm>
          <a:prstGeom prst="rect">
            <a:avLst/>
          </a:prstGeom>
        </p:spPr>
      </p:pic>
      <p:pic>
        <p:nvPicPr>
          <p:cNvPr id="21" name="Image 20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63C8C9BA-EBE3-A394-CAB6-2F75238C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36" y="2822222"/>
            <a:ext cx="590798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24731"/>
      </p:ext>
    </p:extLst>
  </p:cSld>
  <p:clrMapOvr>
    <a:masterClrMapping/>
  </p:clrMapOvr>
</p:sld>
</file>

<file path=ppt/theme/theme1.xml><?xml version="1.0" encoding="utf-8"?>
<a:theme xmlns:a="http://schemas.openxmlformats.org/drawingml/2006/main" name="New Digiposte 2025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igiposte 2025" id="{68D8B551-6D34-4026-AD7D-AB285457871C}" vid="{A4E997A4-FF89-40A8-8262-88E8C98469CA}"/>
    </a:ext>
  </a:extLst>
</a:theme>
</file>

<file path=ppt/theme/theme2.xml><?xml version="1.0" encoding="utf-8"?>
<a:theme xmlns:a="http://schemas.openxmlformats.org/drawingml/2006/main" name="Thème Bleu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Jaune Poussin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Jaune La Post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Ver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Turquois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viole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Corail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bf91c0-ef08-42b2-8b93-775d4803754e">
      <Terms xmlns="http://schemas.microsoft.com/office/infopath/2007/PartnerControls"/>
    </lcf76f155ced4ddcb4097134ff3c332f>
    <TaxCatchAll xmlns="8ad8df82-1668-4a7e-ad3f-c2705312cd54" xsi:nil="true"/>
    <Typededoc xmlns="89bf91c0-ef08-42b2-8b93-775d4803754e" xsi:nil="true"/>
    <D_x00e9_tails xmlns="89bf91c0-ef08-42b2-8b93-775d4803754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C57ED5C3A334D842A1AF7E41B65CC" ma:contentTypeVersion="16" ma:contentTypeDescription="Crée un document." ma:contentTypeScope="" ma:versionID="497b0da0a7d27f7db09c5e5de8c6767a">
  <xsd:schema xmlns:xsd="http://www.w3.org/2001/XMLSchema" xmlns:xs="http://www.w3.org/2001/XMLSchema" xmlns:p="http://schemas.microsoft.com/office/2006/metadata/properties" xmlns:ns2="89bf91c0-ef08-42b2-8b93-775d4803754e" xmlns:ns3="8ad8df82-1668-4a7e-ad3f-c2705312cd54" targetNamespace="http://schemas.microsoft.com/office/2006/metadata/properties" ma:root="true" ma:fieldsID="237777304fa2a04f48bb50fb789f7cf4" ns2:_="" ns3:_="">
    <xsd:import namespace="89bf91c0-ef08-42b2-8b93-775d4803754e"/>
    <xsd:import namespace="8ad8df82-1668-4a7e-ad3f-c2705312c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ededoc" minOccurs="0"/>
                <xsd:element ref="ns2:D_x00e9_tail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f91c0-ef08-42b2-8b93-775d48037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dedoc" ma:index="12" nillable="true" ma:displayName="Type de doc" ma:format="Dropdown" ma:indexed="true" ma:internalName="Typededoc">
      <xsd:simpleType>
        <xsd:restriction base="dms:Choice">
          <xsd:enumeration value="Docs de référence"/>
          <xsd:enumeration value="Docs personnalisés"/>
        </xsd:restriction>
      </xsd:simpleType>
    </xsd:element>
    <xsd:element name="D_x00e9_tails" ma:index="13" nillable="true" ma:displayName="Détails" ma:format="Dropdown" ma:internalName="D_x00e9_tails">
      <xsd:simpleType>
        <xsd:restriction base="dms:Choice">
          <xsd:enumeration value="Template"/>
          <xsd:enumeration value="Formulaire"/>
          <xsd:enumeration value="Autre"/>
          <xsd:enumeration value="Procedure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df82-1668-4a7e-ad3f-c2705312c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eabd05-6c44-4b80-a6d4-1ccaa25a2e06}" ma:internalName="TaxCatchAll" ma:showField="CatchAllData" ma:web="8ad8df82-1668-4a7e-ad3f-c2705312c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2001FC-7B31-4478-BECA-6F26B734E1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5E8BEB-CE74-4BC7-B718-62B83668107B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ad8df82-1668-4a7e-ad3f-c2705312cd54"/>
    <ds:schemaRef ds:uri="http://purl.org/dc/terms/"/>
    <ds:schemaRef ds:uri="http://schemas.microsoft.com/office/infopath/2007/PartnerControls"/>
    <ds:schemaRef ds:uri="89bf91c0-ef08-42b2-8b93-775d4803754e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AD6F0E3-F713-4262-953D-D335BAAD047D}">
  <ds:schemaRefs>
    <ds:schemaRef ds:uri="89bf91c0-ef08-42b2-8b93-775d4803754e"/>
    <ds:schemaRef ds:uri="8ad8df82-1668-4a7e-ad3f-c2705312cd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Digiposte 2025</Template>
  <TotalTime>2</TotalTime>
  <Words>1391</Words>
  <Application>Microsoft Office PowerPoint</Application>
  <PresentationFormat>Grand écran</PresentationFormat>
  <Paragraphs>181</Paragraphs>
  <Slides>20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20</vt:i4>
      </vt:variant>
    </vt:vector>
  </HeadingPairs>
  <TitlesOfParts>
    <vt:vector size="37" baseType="lpstr">
      <vt:lpstr>Aptos</vt:lpstr>
      <vt:lpstr>Arial</vt:lpstr>
      <vt:lpstr>Calibri</vt:lpstr>
      <vt:lpstr>Courier New</vt:lpstr>
      <vt:lpstr>Montserrat</vt:lpstr>
      <vt:lpstr>Montserrat SemiBold</vt:lpstr>
      <vt:lpstr>Roboto</vt:lpstr>
      <vt:lpstr>Verdana</vt:lpstr>
      <vt:lpstr>Wingdings</vt:lpstr>
      <vt:lpstr>New Digiposte 2025</vt:lpstr>
      <vt:lpstr>Thème Bleu</vt:lpstr>
      <vt:lpstr>Thème Jaune Poussin</vt:lpstr>
      <vt:lpstr>Thème Jaune La Poste</vt:lpstr>
      <vt:lpstr>Thème Vert</vt:lpstr>
      <vt:lpstr>Thème Turquoise</vt:lpstr>
      <vt:lpstr>Thème violet</vt:lpstr>
      <vt:lpstr>Thème Corail</vt:lpstr>
      <vt:lpstr>Improve your employees' experience by depositing your payslips in Digiposte</vt:lpstr>
      <vt:lpstr>Your employees' payslips in Digiposte</vt:lpstr>
      <vt:lpstr>What are the advantages of Digiposte?</vt:lpstr>
      <vt:lpstr>Original documents deposited</vt:lpstr>
      <vt:lpstr>Présentation PowerPoint</vt:lpstr>
      <vt:lpstr>A simple process for retrieving payslips</vt:lpstr>
      <vt:lpstr>What are the benefits for your company? </vt:lpstr>
      <vt:lpstr>Benefits for your company</vt:lpstr>
      <vt:lpstr>What are the differences between printed and digital?</vt:lpstr>
      <vt:lpstr>What are the benefits for your employees? </vt:lpstr>
      <vt:lpstr>A digital space to make administrative procedures easier </vt:lpstr>
      <vt:lpstr>Digiposte, more than just payslips! </vt:lpstr>
      <vt:lpstr>Automatic document reception</vt:lpstr>
      <vt:lpstr>Présentation PowerPoint</vt:lpstr>
      <vt:lpstr>Support throughout your project  </vt:lpstr>
      <vt:lpstr>How can you support your employees?</vt:lpstr>
      <vt:lpstr>Details of the support package for your employees </vt:lpstr>
      <vt:lpstr>Taking support for your employees a step further </vt:lpstr>
      <vt:lpstr>What support do you need as an employer?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Améliorez l’expérience de vos salariés avec le dépôt de vos bulletins de paie dans Digiposte</dc:title>
  <dc:creator/>
  <cp:lastModifiedBy>DAS-NEVES Kelly</cp:lastModifiedBy>
  <cp:revision>97</cp:revision>
  <dcterms:created xsi:type="dcterms:W3CDTF">2025-03-31T08:25:35Z</dcterms:created>
  <dcterms:modified xsi:type="dcterms:W3CDTF">2025-06-26T15:32:46Z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0x01010010AC57ED5C3A334D842A1AF7E41B65CC</vt:lpwstr>
  </property>
  <property fmtid="{D5CDD505-2E9C-101B-9397-08002B2CF9AE}" pid="3" name="MediaServiceImageTags">
    <vt:lpwstr/>
  </property>
</Properties>
</file>