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7FFE566C_C58042F6.xml" ContentType="application/vnd.ms-powerpoint.comments+xml"/>
  <Override PartName="/ppt/comments/modernComment_7FFE5678_DA1D296.xml" ContentType="application/vnd.ms-powerpoint.comments+xml"/>
  <Override PartName="/ppt/comments/modernComment_7FFE5671_2BB6B7AF.xml" ContentType="application/vnd.ms-powerpoint.comments+xml"/>
  <Override PartName="/ppt/comments/modernComment_7FFE5672_BAFC4A9D.xml" ContentType="application/vnd.ms-powerpoint.comment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8" r:id="rId5"/>
    <p:sldMasterId id="2147483715" r:id="rId6"/>
    <p:sldMasterId id="2147483739" r:id="rId7"/>
    <p:sldMasterId id="2147483762" r:id="rId8"/>
    <p:sldMasterId id="2147483786" r:id="rId9"/>
    <p:sldMasterId id="2147483806" r:id="rId10"/>
    <p:sldMasterId id="2147483829" r:id="rId11"/>
  </p:sldMasterIdLst>
  <p:notesMasterIdLst>
    <p:notesMasterId r:id="rId23"/>
  </p:notesMasterIdLst>
  <p:sldIdLst>
    <p:sldId id="257" r:id="rId12"/>
    <p:sldId id="2147374710" r:id="rId13"/>
    <p:sldId id="2147374700" r:id="rId14"/>
    <p:sldId id="2147374712" r:id="rId15"/>
    <p:sldId id="2147374713" r:id="rId16"/>
    <p:sldId id="2147374714" r:id="rId17"/>
    <p:sldId id="2147374705" r:id="rId18"/>
    <p:sldId id="2147374706" r:id="rId19"/>
    <p:sldId id="2147374715" r:id="rId20"/>
    <p:sldId id="2147374717" r:id="rId21"/>
    <p:sldId id="214737471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FC6759-7235-71F6-4A63-4FA858418FA6}" name="ARETE Elodie" initials="AE" userId="S::elodie.arete@docaposte.fr::ec9f1fbb-f223-4998-ab6b-38ac20db1c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9F2D0"/>
    <a:srgbClr val="1B00FF"/>
    <a:srgbClr val="FFF8AB"/>
    <a:srgbClr val="FFCB0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E9689-6B66-2F1D-B63C-2BA6B4A01AE7}" v="12" dt="2025-06-24T13:40:47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A93E9689-6B66-2F1D-B63C-2BA6B4A01AE7}"/>
    <pc:docChg chg="modSld">
      <pc:chgData name="DAS-NEVES Kelly" userId="S::kelly.das-neves@docaposte.fr::a91a96d4-370a-45e2-a351-cd2b7941614f" providerId="AD" clId="Web-{A93E9689-6B66-2F1D-B63C-2BA6B4A01AE7}" dt="2025-06-24T13:40:47.659" v="11" actId="1076"/>
      <pc:docMkLst>
        <pc:docMk/>
      </pc:docMkLst>
      <pc:sldChg chg="addSp delSp modSp">
        <pc:chgData name="DAS-NEVES Kelly" userId="S::kelly.das-neves@docaposte.fr::a91a96d4-370a-45e2-a351-cd2b7941614f" providerId="AD" clId="Web-{A93E9689-6B66-2F1D-B63C-2BA6B4A01AE7}" dt="2025-06-24T13:40:12.830" v="2" actId="1076"/>
        <pc:sldMkLst>
          <pc:docMk/>
          <pc:sldMk cId="228709014" sldId="2147374712"/>
        </pc:sldMkLst>
        <pc:picChg chg="add mod">
          <ac:chgData name="DAS-NEVES Kelly" userId="S::kelly.das-neves@docaposte.fr::a91a96d4-370a-45e2-a351-cd2b7941614f" providerId="AD" clId="Web-{A93E9689-6B66-2F1D-B63C-2BA6B4A01AE7}" dt="2025-06-24T13:40:12.830" v="2" actId="1076"/>
          <ac:picMkLst>
            <pc:docMk/>
            <pc:sldMk cId="228709014" sldId="2147374712"/>
            <ac:picMk id="2" creationId="{FE94B54B-0329-DC94-2DEA-74C2DDF6C486}"/>
          </ac:picMkLst>
        </pc:picChg>
        <pc:picChg chg="del">
          <ac:chgData name="DAS-NEVES Kelly" userId="S::kelly.das-neves@docaposte.fr::a91a96d4-370a-45e2-a351-cd2b7941614f" providerId="AD" clId="Web-{A93E9689-6B66-2F1D-B63C-2BA6B4A01AE7}" dt="2025-06-24T13:40:08.689" v="0"/>
          <ac:picMkLst>
            <pc:docMk/>
            <pc:sldMk cId="228709014" sldId="2147374712"/>
            <ac:picMk id="6" creationId="{78697836-7AB4-9DCB-C298-C912FC076575}"/>
          </ac:picMkLst>
        </pc:picChg>
      </pc:sldChg>
      <pc:sldChg chg="addSp delSp">
        <pc:chgData name="DAS-NEVES Kelly" userId="S::kelly.das-neves@docaposte.fr::a91a96d4-370a-45e2-a351-cd2b7941614f" providerId="AD" clId="Web-{A93E9689-6B66-2F1D-B63C-2BA6B4A01AE7}" dt="2025-06-24T13:40:26.736" v="8"/>
        <pc:sldMkLst>
          <pc:docMk/>
          <pc:sldMk cId="1221268008" sldId="2147374713"/>
        </pc:sldMkLst>
        <pc:spChg chg="add">
          <ac:chgData name="DAS-NEVES Kelly" userId="S::kelly.das-neves@docaposte.fr::a91a96d4-370a-45e2-a351-cd2b7941614f" providerId="AD" clId="Web-{A93E9689-6B66-2F1D-B63C-2BA6B4A01AE7}" dt="2025-06-24T13:40:26.736" v="8"/>
          <ac:spMkLst>
            <pc:docMk/>
            <pc:sldMk cId="1221268008" sldId="2147374713"/>
            <ac:spMk id="20" creationId="{C3144EF9-B7F3-B518-CE5E-9FFF0B17939E}"/>
          </ac:spMkLst>
        </pc:spChg>
        <pc:spChg chg="del">
          <ac:chgData name="DAS-NEVES Kelly" userId="S::kelly.das-neves@docaposte.fr::a91a96d4-370a-45e2-a351-cd2b7941614f" providerId="AD" clId="Web-{A93E9689-6B66-2F1D-B63C-2BA6B4A01AE7}" dt="2025-06-24T13:40:25.846" v="4"/>
          <ac:spMkLst>
            <pc:docMk/>
            <pc:sldMk cId="1221268008" sldId="2147374713"/>
            <ac:spMk id="30" creationId="{C3144EF9-B7F3-B518-CE5E-9FFF0B17939E}"/>
          </ac:spMkLst>
        </pc:spChg>
        <pc:grpChg chg="add">
          <ac:chgData name="DAS-NEVES Kelly" userId="S::kelly.das-neves@docaposte.fr::a91a96d4-370a-45e2-a351-cd2b7941614f" providerId="AD" clId="Web-{A93E9689-6B66-2F1D-B63C-2BA6B4A01AE7}" dt="2025-06-24T13:40:26.736" v="8"/>
          <ac:grpSpMkLst>
            <pc:docMk/>
            <pc:sldMk cId="1221268008" sldId="2147374713"/>
            <ac:grpSpMk id="16" creationId="{35F78B98-C070-10FE-9B30-71B4F091338E}"/>
          </ac:grpSpMkLst>
        </pc:grpChg>
        <pc:picChg chg="add">
          <ac:chgData name="DAS-NEVES Kelly" userId="S::kelly.das-neves@docaposte.fr::a91a96d4-370a-45e2-a351-cd2b7941614f" providerId="AD" clId="Web-{A93E9689-6B66-2F1D-B63C-2BA6B4A01AE7}" dt="2025-06-24T13:40:26.736" v="8"/>
          <ac:picMkLst>
            <pc:docMk/>
            <pc:sldMk cId="1221268008" sldId="2147374713"/>
            <ac:picMk id="2" creationId="{078EFAC2-59DB-9A4B-E1B1-E8C79B47454A}"/>
          </ac:picMkLst>
        </pc:picChg>
        <pc:picChg chg="add">
          <ac:chgData name="DAS-NEVES Kelly" userId="S::kelly.das-neves@docaposte.fr::a91a96d4-370a-45e2-a351-cd2b7941614f" providerId="AD" clId="Web-{A93E9689-6B66-2F1D-B63C-2BA6B4A01AE7}" dt="2025-06-24T13:40:26.736" v="8"/>
          <ac:picMkLst>
            <pc:docMk/>
            <pc:sldMk cId="1221268008" sldId="2147374713"/>
            <ac:picMk id="3" creationId="{F624678B-7329-DFD1-8398-F1D32FA494C3}"/>
          </ac:picMkLst>
        </pc:picChg>
        <pc:picChg chg="add">
          <ac:chgData name="DAS-NEVES Kelly" userId="S::kelly.das-neves@docaposte.fr::a91a96d4-370a-45e2-a351-cd2b7941614f" providerId="AD" clId="Web-{A93E9689-6B66-2F1D-B63C-2BA6B4A01AE7}" dt="2025-06-24T13:40:26.736" v="8"/>
          <ac:picMkLst>
            <pc:docMk/>
            <pc:sldMk cId="1221268008" sldId="2147374713"/>
            <ac:picMk id="18" creationId="{3EE3929A-5928-08DF-F38B-467A5B528AE5}"/>
          </ac:picMkLst>
        </pc:picChg>
        <pc:picChg chg="add">
          <ac:chgData name="DAS-NEVES Kelly" userId="S::kelly.das-neves@docaposte.fr::a91a96d4-370a-45e2-a351-cd2b7941614f" providerId="AD" clId="Web-{A93E9689-6B66-2F1D-B63C-2BA6B4A01AE7}" dt="2025-06-24T13:40:26.736" v="8"/>
          <ac:picMkLst>
            <pc:docMk/>
            <pc:sldMk cId="1221268008" sldId="2147374713"/>
            <ac:picMk id="21" creationId="{32F8722D-0C30-3115-8F8A-00C2FDCD6B25}"/>
          </ac:picMkLst>
        </pc:picChg>
        <pc:picChg chg="del">
          <ac:chgData name="DAS-NEVES Kelly" userId="S::kelly.das-neves@docaposte.fr::a91a96d4-370a-45e2-a351-cd2b7941614f" providerId="AD" clId="Web-{A93E9689-6B66-2F1D-B63C-2BA6B4A01AE7}" dt="2025-06-24T13:40:25.846" v="6"/>
          <ac:picMkLst>
            <pc:docMk/>
            <pc:sldMk cId="1221268008" sldId="2147374713"/>
            <ac:picMk id="22" creationId="{078EFAC2-59DB-9A4B-E1B1-E8C79B47454A}"/>
          </ac:picMkLst>
        </pc:picChg>
        <pc:picChg chg="del">
          <ac:chgData name="DAS-NEVES Kelly" userId="S::kelly.das-neves@docaposte.fr::a91a96d4-370a-45e2-a351-cd2b7941614f" providerId="AD" clId="Web-{A93E9689-6B66-2F1D-B63C-2BA6B4A01AE7}" dt="2025-06-24T13:40:25.846" v="5"/>
          <ac:picMkLst>
            <pc:docMk/>
            <pc:sldMk cId="1221268008" sldId="2147374713"/>
            <ac:picMk id="23" creationId="{F624678B-7329-DFD1-8398-F1D32FA494C3}"/>
          </ac:picMkLst>
        </pc:picChg>
        <pc:picChg chg="del">
          <ac:chgData name="DAS-NEVES Kelly" userId="S::kelly.das-neves@docaposte.fr::a91a96d4-370a-45e2-a351-cd2b7941614f" providerId="AD" clId="Web-{A93E9689-6B66-2F1D-B63C-2BA6B4A01AE7}" dt="2025-06-24T13:40:25.846" v="7"/>
          <ac:picMkLst>
            <pc:docMk/>
            <pc:sldMk cId="1221268008" sldId="2147374713"/>
            <ac:picMk id="25" creationId="{3EE3929A-5928-08DF-F38B-467A5B528AE5}"/>
          </ac:picMkLst>
        </pc:picChg>
        <pc:picChg chg="del">
          <ac:chgData name="DAS-NEVES Kelly" userId="S::kelly.das-neves@docaposte.fr::a91a96d4-370a-45e2-a351-cd2b7941614f" providerId="AD" clId="Web-{A93E9689-6B66-2F1D-B63C-2BA6B4A01AE7}" dt="2025-06-24T13:40:25.846" v="3"/>
          <ac:picMkLst>
            <pc:docMk/>
            <pc:sldMk cId="1221268008" sldId="2147374713"/>
            <ac:picMk id="26" creationId="{32F8722D-0C30-3115-8F8A-00C2FDCD6B25}"/>
          </ac:picMkLst>
        </pc:picChg>
      </pc:sldChg>
      <pc:sldChg chg="addSp delSp modSp">
        <pc:chgData name="DAS-NEVES Kelly" userId="S::kelly.das-neves@docaposte.fr::a91a96d4-370a-45e2-a351-cd2b7941614f" providerId="AD" clId="Web-{A93E9689-6B66-2F1D-B63C-2BA6B4A01AE7}" dt="2025-06-24T13:40:47.659" v="11" actId="1076"/>
        <pc:sldMkLst>
          <pc:docMk/>
          <pc:sldMk cId="1500804799" sldId="2147374715"/>
        </pc:sldMkLst>
        <pc:picChg chg="add mod">
          <ac:chgData name="DAS-NEVES Kelly" userId="S::kelly.das-neves@docaposte.fr::a91a96d4-370a-45e2-a351-cd2b7941614f" providerId="AD" clId="Web-{A93E9689-6B66-2F1D-B63C-2BA6B4A01AE7}" dt="2025-06-24T13:40:47.659" v="11" actId="1076"/>
          <ac:picMkLst>
            <pc:docMk/>
            <pc:sldMk cId="1500804799" sldId="2147374715"/>
            <ac:picMk id="3" creationId="{A9A2BABF-5AA7-A6C6-E5C9-2C83D8751112}"/>
          </ac:picMkLst>
        </pc:picChg>
        <pc:picChg chg="del">
          <ac:chgData name="DAS-NEVES Kelly" userId="S::kelly.das-neves@docaposte.fr::a91a96d4-370a-45e2-a351-cd2b7941614f" providerId="AD" clId="Web-{A93E9689-6B66-2F1D-B63C-2BA6B4A01AE7}" dt="2025-06-24T13:40:42.393" v="9"/>
          <ac:picMkLst>
            <pc:docMk/>
            <pc:sldMk cId="1500804799" sldId="2147374715"/>
            <ac:picMk id="25" creationId="{3283A825-0175-157B-ACF8-875977BEBFED}"/>
          </ac:picMkLst>
        </pc:picChg>
      </pc:sldChg>
    </pc:docChg>
  </pc:docChgLst>
</pc:chgInfo>
</file>

<file path=ppt/comments/modernComment_7FFE566C_C58042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DF66A2-064D-4D80-A9A1-90DC109E62DA}" authorId="{A9FC6759-7235-71F6-4A63-4FA858418FA6}" status="resolved" created="2025-04-24T14:36:45.492" complete="100000">
    <pc:sldMkLst xmlns:pc="http://schemas.microsoft.com/office/powerpoint/2013/main/command">
      <pc:docMk/>
      <pc:sldMk cId="3313517302" sldId="2147374700"/>
    </pc:sldMkLst>
    <p188:txBody>
      <a:bodyPr/>
      <a:lstStyle/>
      <a:p>
        <a:r>
          <a:rPr lang="fr-FR"/>
          <a:t>[@HADDAD Sahar] ici je pense qu'on peut mettre des illustration plutôt que des coches : https://zeroheight.com/4c2bfba73/p/06b0f7-illustrations/b/30d5af</a:t>
        </a:r>
      </a:p>
    </p188:txBody>
  </p188:cm>
</p188:cmLst>
</file>

<file path=ppt/comments/modernComment_7FFE5671_2BB6B7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C9BE3C-1FAB-46F1-ADD6-B22FCFC72AEF}" authorId="{A9FC6759-7235-71F6-4A63-4FA858418FA6}" status="resolved" created="2025-04-24T14:41:07.837" complete="100000">
    <pc:sldMkLst xmlns:pc="http://schemas.microsoft.com/office/powerpoint/2013/main/command">
      <pc:docMk/>
      <pc:sldMk cId="733394863" sldId="2147374705"/>
    </pc:sldMkLst>
    <p188:txBody>
      <a:bodyPr/>
      <a:lstStyle/>
      <a:p>
        <a:r>
          <a:rPr lang="fr-FR"/>
          <a:t>Aligner les illustrations pour éviter la lecture en zig-zag [@HADDAD Sahar] </a:t>
        </a:r>
      </a:p>
    </p188:txBody>
  </p188:cm>
</p188:cmLst>
</file>

<file path=ppt/comments/modernComment_7FFE5672_BAFC4A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3775E6-BB08-44D3-A223-4654C4673724}" authorId="{A9FC6759-7235-71F6-4A63-4FA858418FA6}" status="resolved" created="2025-04-24T14:41:26.040" complete="100000">
    <pc:sldMkLst xmlns:pc="http://schemas.microsoft.com/office/powerpoint/2013/main/command">
      <pc:docMk/>
      <pc:sldMk cId="3137096349" sldId="2147374706"/>
    </pc:sldMkLst>
    <p188:txBody>
      <a:bodyPr/>
      <a:lstStyle/>
      <a:p>
        <a:r>
          <a:rPr lang="fr-FR"/>
          <a:t>Pareil : mettre les illustrations à gauche pour faciliter la lecture [@HADDAD Sahar] </a:t>
        </a:r>
      </a:p>
    </p188:txBody>
  </p188:cm>
</p188:cmLst>
</file>

<file path=ppt/comments/modernComment_7FFE5678_DA1D2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C06FFC-B1E7-4F87-9C03-A2DDAE918B8F}" authorId="{A9FC6759-7235-71F6-4A63-4FA858418FA6}" status="resolved" created="2025-04-24T14:38:10.58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26732655" sldId="2147374701"/>
      <ac:spMk id="13" creationId="{04618D2A-E5C9-EB28-5602-FCB28B987753}"/>
    </ac:deMkLst>
    <p188:txBody>
      <a:bodyPr/>
      <a:lstStyle/>
      <a:p>
        <a:r>
          <a:rPr lang="fr-FR"/>
          <a:t>À mettre dans un bloc bleu [@HADDAD Sahar]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F5E2-079A-4A26-8C00-A26B748AD0A0}" type="datetimeFigureOut"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DFD-D294-469D-8BC5-DD6549D0EF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B70D3-FCD0-F0EC-DA8B-C636C163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54B21-0AF9-F597-AA71-AF799721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BB7CB6-7383-AA9E-7871-E8EE3315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BA19F-4BE8-282B-3843-7851A0954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545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53A-6896-E710-0788-3E0ABF50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FB58F4-3188-765D-A07A-BE3B406CB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22F89-8283-DCE4-8244-BC4000B88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4C28C0-E1D6-7911-B4CD-8C8CD513C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67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D15B-677D-12AF-8F6F-AD8282E1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E9BD7A-6E85-60F8-4820-303159BF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BA25E4-D31B-DA7B-F229-5FB52892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36B51-1553-51C5-4F58-D156EFA34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2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1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53295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31805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77000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83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248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08168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0102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5440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9359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38938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36312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6095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5778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6858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47784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9110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45725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32836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080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414965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4429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1062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6902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6951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415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42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828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47266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50626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2358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5993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92384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70507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893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91630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8661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2194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702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0614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67376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221403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3411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276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910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1947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035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3453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7373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0555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38474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318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691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92523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19355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9490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36747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97950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03355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66748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758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1625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8690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9430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7418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237828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715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is</a:t>
              </a: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a solution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operated</a:t>
              </a:r>
              <a:r>
                <a:rPr lang="fr-FR" sz="1800" dirty="0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by </a:t>
              </a:r>
              <a:r>
                <a:rPr lang="fr-FR" sz="1800" dirty="0" err="1" smtClean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 dirty="0" smtClean="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6823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821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1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5302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52321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0921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9167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34665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4492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42111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4473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7875620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850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23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5685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62805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721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7883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96191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961F-D9CF-43B2-8CA3-C586B053CE12}" type="datetime1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71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B689-7E7A-4C94-9E7F-E5C654E1C943}" type="datetime1">
              <a:rPr lang="fr-FR" smtClean="0"/>
              <a:t>26/06/2025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C7FE3-622C-8740-AD24-F7E111B9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2E8-B29C-4F39-BA1D-3243B863AB79}" type="datetime1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A3216-B456-4745-A86A-E643104AE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34">
            <a:extLst>
              <a:ext uri="{FF2B5EF4-FFF2-40B4-BE49-F238E27FC236}">
                <a16:creationId xmlns:a16="http://schemas.microsoft.com/office/drawing/2014/main" id="{34F207FA-B66C-6F40-820D-94FE89F1C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19859" y="-22860"/>
            <a:ext cx="3770047" cy="6344662"/>
          </a:xfrm>
          <a:custGeom>
            <a:avLst/>
            <a:gdLst>
              <a:gd name="connsiteX0" fmla="*/ 0 w 2790825"/>
              <a:gd name="connsiteY0" fmla="*/ 6278601 h 6278601"/>
              <a:gd name="connsiteX1" fmla="*/ 751485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2790825"/>
              <a:gd name="connsiteY0" fmla="*/ 6278601 h 6278601"/>
              <a:gd name="connsiteX1" fmla="*/ 1020427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3310778"/>
              <a:gd name="connsiteY0" fmla="*/ 6314460 h 6314460"/>
              <a:gd name="connsiteX1" fmla="*/ 1540380 w 3310778"/>
              <a:gd name="connsiteY1" fmla="*/ 0 h 6314460"/>
              <a:gd name="connsiteX2" fmla="*/ 3310778 w 3310778"/>
              <a:gd name="connsiteY2" fmla="*/ 0 h 6314460"/>
              <a:gd name="connsiteX3" fmla="*/ 2559293 w 3310778"/>
              <a:gd name="connsiteY3" fmla="*/ 6278601 h 6314460"/>
              <a:gd name="connsiteX4" fmla="*/ 0 w 3310778"/>
              <a:gd name="connsiteY4" fmla="*/ 6314460 h 6314460"/>
              <a:gd name="connsiteX0" fmla="*/ 0 w 3312328"/>
              <a:gd name="connsiteY0" fmla="*/ 6314460 h 6314460"/>
              <a:gd name="connsiteX1" fmla="*/ 1540380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12328"/>
              <a:gd name="connsiteY0" fmla="*/ 6314460 h 6314460"/>
              <a:gd name="connsiteX1" fmla="*/ 1213256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78601 h 6314460"/>
              <a:gd name="connsiteX4" fmla="*/ 0 w 3371805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95147 h 6314460"/>
              <a:gd name="connsiteX4" fmla="*/ 0 w 3371805"/>
              <a:gd name="connsiteY4" fmla="*/ 6314460 h 63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05" h="6314460">
                <a:moveTo>
                  <a:pt x="0" y="6314460"/>
                </a:moveTo>
                <a:lnTo>
                  <a:pt x="1272733" y="0"/>
                </a:lnTo>
                <a:lnTo>
                  <a:pt x="3370255" y="0"/>
                </a:lnTo>
                <a:cubicBezTo>
                  <a:pt x="3370772" y="2092867"/>
                  <a:pt x="3371288" y="4202280"/>
                  <a:pt x="3371805" y="6295147"/>
                </a:cubicBezTo>
                <a:lnTo>
                  <a:pt x="0" y="631446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Insérez votre image</a:t>
            </a:r>
          </a:p>
        </p:txBody>
      </p:sp>
      <p:sp>
        <p:nvSpPr>
          <p:cNvPr id="7" name="Parallélogramme 27">
            <a:extLst>
              <a:ext uri="{FF2B5EF4-FFF2-40B4-BE49-F238E27FC236}">
                <a16:creationId xmlns:a16="http://schemas.microsoft.com/office/drawing/2014/main" id="{9AAA4716-3EF6-904B-8B3B-7EBFB3613C1A}"/>
              </a:ext>
            </a:extLst>
          </p:cNvPr>
          <p:cNvSpPr/>
          <p:nvPr userDrawn="1"/>
        </p:nvSpPr>
        <p:spPr>
          <a:xfrm>
            <a:off x="-27081" y="-49364"/>
            <a:ext cx="9902601" cy="6371165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  <a:gd name="connsiteX0" fmla="*/ 0 w 10639093"/>
              <a:gd name="connsiteY0" fmla="*/ 5861321 h 5865701"/>
              <a:gd name="connsiteX1" fmla="*/ 52046 w 10639093"/>
              <a:gd name="connsiteY1" fmla="*/ 0 h 5865701"/>
              <a:gd name="connsiteX2" fmla="*/ 10639093 w 10639093"/>
              <a:gd name="connsiteY2" fmla="*/ 0 h 5865701"/>
              <a:gd name="connsiteX3" fmla="*/ 9149142 w 10639093"/>
              <a:gd name="connsiteY3" fmla="*/ 5865701 h 5865701"/>
              <a:gd name="connsiteX4" fmla="*/ 0 w 10639093"/>
              <a:gd name="connsiteY4" fmla="*/ 5861321 h 586570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86469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67806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85806 h 5885806"/>
              <a:gd name="connsiteX1" fmla="*/ 24998 w 10639093"/>
              <a:gd name="connsiteY1" fmla="*/ 0 h 5885806"/>
              <a:gd name="connsiteX2" fmla="*/ 10639093 w 10639093"/>
              <a:gd name="connsiteY2" fmla="*/ 24485 h 5885806"/>
              <a:gd name="connsiteX3" fmla="*/ 9167806 w 10639093"/>
              <a:gd name="connsiteY3" fmla="*/ 5871898 h 5885806"/>
              <a:gd name="connsiteX4" fmla="*/ 0 w 10639093"/>
              <a:gd name="connsiteY4" fmla="*/ 5885806 h 5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9093" h="5885806">
                <a:moveTo>
                  <a:pt x="0" y="5885806"/>
                </a:moveTo>
                <a:lnTo>
                  <a:pt x="24998" y="0"/>
                </a:lnTo>
                <a:lnTo>
                  <a:pt x="10639093" y="24485"/>
                </a:lnTo>
                <a:lnTo>
                  <a:pt x="9167806" y="5871898"/>
                </a:lnTo>
                <a:lnTo>
                  <a:pt x="0" y="588580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2">
            <a:extLst>
              <a:ext uri="{FF2B5EF4-FFF2-40B4-BE49-F238E27FC236}">
                <a16:creationId xmlns:a16="http://schemas.microsoft.com/office/drawing/2014/main" id="{624EE2D4-AEA5-6A43-B609-363CB771C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1773450"/>
            <a:ext cx="747875" cy="1325563"/>
          </a:xfrm>
        </p:spPr>
        <p:txBody>
          <a:bodyPr>
            <a:normAutofit/>
          </a:bodyPr>
          <a:lstStyle>
            <a:lvl1pPr marL="0" indent="0">
              <a:buClr>
                <a:srgbClr val="FFCE00"/>
              </a:buClr>
              <a:buFont typeface="+mj-lt"/>
              <a:buNone/>
              <a:defRPr sz="3600" b="0" i="0">
                <a:solidFill>
                  <a:srgbClr val="FFCE00"/>
                </a:solidFill>
                <a:latin typeface="Montserrat" pitchFamily="2" charset="77"/>
              </a:defRPr>
            </a:lvl1pPr>
          </a:lstStyle>
          <a:p>
            <a:r>
              <a:rPr lang="fr-FR"/>
              <a:t>#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6C86B64-B441-AF4C-B398-294932B9D6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347537" y="3289300"/>
            <a:ext cx="7138824" cy="136366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9144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3716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8288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4pPr>
            <a:lvl5pPr marL="22860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81FAD-6EDA-664C-8CEC-970F404633A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48138" y="1773450"/>
            <a:ext cx="8013578" cy="1325562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055444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contenu 3">
    <p:bg>
      <p:bgPr>
        <a:pattFill prst="pct5">
          <a:fgClr>
            <a:srgbClr val="CAD5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D5017-EDE5-154E-BA87-40D08C7D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A4358-EE0D-4F49-A2AE-6EF2CE7334F9}" type="datetime1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C0FD26-7762-E048-BC93-C95FD1668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DDF93-2F0D-894B-9C2B-1261658E4CC8}"/>
              </a:ext>
            </a:extLst>
          </p:cNvPr>
          <p:cNvSpPr/>
          <p:nvPr userDrawn="1"/>
        </p:nvSpPr>
        <p:spPr>
          <a:xfrm>
            <a:off x="596900" y="1067321"/>
            <a:ext cx="10998200" cy="493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30">
            <a:extLst>
              <a:ext uri="{FF2B5EF4-FFF2-40B4-BE49-F238E27FC236}">
                <a16:creationId xmlns:a16="http://schemas.microsoft.com/office/drawing/2014/main" id="{C78CB16A-7BD6-B54D-8728-F8DA13398F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1828422"/>
            <a:ext cx="7632700" cy="395446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3146298-5353-5345-A85B-84A6693BA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340095"/>
            <a:ext cx="10998200" cy="600991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000" baseline="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23F4AFA-71EE-BB4B-9812-E98DB4AE1D8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0F92F95-7F38-4F4F-8FFF-CA6FACF876EA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19CED77-671B-0B41-B21B-DB441BCAAE5F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93897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194830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41231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38901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90679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92053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080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9795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12401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4980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7411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3919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509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1611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25789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5929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74986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26172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404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13344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4633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08109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75121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77948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37767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58829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3825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80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45092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991406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6537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46772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7065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95568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6173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3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1840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63723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3020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1136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59895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87501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706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7948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28824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31146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901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1757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9837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61924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1337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10039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5232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2610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23926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724481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30671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15655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0676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56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2473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18777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12049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4112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0247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3312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6439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2099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56818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8484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20308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9352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7567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32401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21603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910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473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8179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76892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85296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620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1380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662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49331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140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6" r:id="rId20"/>
    <p:sldLayoutId id="214748366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2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2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6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ide.digiposte.fr/" TargetMode="External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7.svg"/><Relationship Id="rId10" Type="http://schemas.openxmlformats.org/officeDocument/2006/relationships/image" Target="../media/image20.png"/><Relationship Id="rId4" Type="http://schemas.openxmlformats.org/officeDocument/2006/relationships/image" Target="../media/image41.png"/><Relationship Id="rId9" Type="http://schemas.openxmlformats.org/officeDocument/2006/relationships/hyperlink" Target="https://aide.digiposte.fr/contac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18/10/relationships/comments" Target="../comments/modernComment_7FFE566C_C58042F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microsoft.com/office/2018/10/relationships/comments" Target="../comments/modernComment_7FFE5678_DA1D296.xml"/><Relationship Id="rId5" Type="http://schemas.openxmlformats.org/officeDocument/2006/relationships/image" Target="../media/image27.svg"/><Relationship Id="rId10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18/10/relationships/comments" Target="../comments/modernComment_7FFE5671_2BB6B7AF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18/10/relationships/comments" Target="../comments/modernComment_7FFE5672_BAFC4A9D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 algn="l" rtl="0">
              <a:lnSpc>
                <a:spcPct val="100000"/>
              </a:lnSpc>
              <a:spcBef>
                <a:spcPts val="95"/>
              </a:spcBef>
            </a:pPr>
            <a:endParaRPr lang="en" b="1" spc="130">
              <a:ea typeface="Calibri"/>
            </a:endParaRPr>
          </a:p>
        </p:txBody>
      </p:sp>
      <p:pic>
        <p:nvPicPr>
          <p:cNvPr id="3" name="Image 2" descr="Une image contenant Graphique, clipart, symbole, graphisme&#10;&#10;Le contenu généré par l’IA peut être incorrect.">
            <a:extLst>
              <a:ext uri="{FF2B5EF4-FFF2-40B4-BE49-F238E27FC236}">
                <a16:creationId xmlns:a16="http://schemas.microsoft.com/office/drawing/2014/main" id="{58425FDB-9848-6F58-B050-1B6A5DA4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7" y="2139711"/>
            <a:ext cx="3740989" cy="32938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0432" y="3500887"/>
            <a:ext cx="5687568" cy="735415"/>
          </a:xfrm>
        </p:spPr>
        <p:txBody>
          <a:bodyPr/>
          <a:lstStyle/>
          <a:p>
            <a:pPr algn="l" rtl="0"/>
            <a:r>
              <a:rPr lang="en" b="1" i="0" u="none" baseline="0"/>
              <a:t>Simplify your administrative procedures with Digiposte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628" y="6485106"/>
            <a:ext cx="374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sz="1400" b="0" i="0" u="none" baseline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2025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AC89-AF85-97EB-035E-B5D4B29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66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444834" y="1969681"/>
            <a:ext cx="539315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1" i="0" u="none" baseline="0" dirty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All your documents grouped and secured</a:t>
            </a:r>
            <a:r>
              <a:rPr lang="en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/>
            </a:r>
            <a:br>
              <a:rPr lang="en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</a:br>
            <a:r>
              <a:rPr lang="en" sz="14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Pay</a:t>
            </a:r>
            <a:r>
              <a:rPr lang="en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sl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ips</a:t>
            </a:r>
            <a:r>
              <a:rPr lang="en" sz="1400" b="0" i="0" u="none" baseline="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, licenses, ID, invoices, warranties, proof of address, etc.</a:t>
            </a:r>
            <a:endParaRPr lang="en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7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444833" y="2974466"/>
            <a:ext cx="530103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Accessible anytime, anywhere</a:t>
            </a:r>
            <a:r>
              <a:rPr lang="en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/>
            </a:r>
            <a:br>
              <a:rPr lang="en" sz="1400" b="1">
                <a:solidFill>
                  <a:srgbClr val="1B00FF"/>
                </a:solidFill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Moving house, fire, lost document, defective document, foreign travel, etc.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8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444832" y="4103421"/>
            <a:ext cx="5156014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1000"/>
              </a:spcBef>
            </a:pPr>
            <a:r>
              <a:rPr lang="en" sz="1400" b="1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Save time on administrative formalities</a:t>
            </a:r>
            <a:r>
              <a:rPr lang="en" sz="1400" b="1">
                <a:latin typeface="Montserrat"/>
                <a:ea typeface="Calibri"/>
                <a:cs typeface="Calibri"/>
              </a:rPr>
              <a:t/>
            </a:r>
            <a:br>
              <a:rPr lang="en" sz="1400" b="1">
                <a:latin typeface="Montserrat"/>
                <a:ea typeface="Calibri"/>
                <a:cs typeface="Calibri"/>
              </a:rPr>
            </a:b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Tax returns, mortgages, preparing for retirement, personal housing allowance applications, etc.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30F7AAD-062C-E313-4A79-429B4C09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550" y="2109533"/>
            <a:ext cx="457200" cy="457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D6A8A47-4DC2-8EDF-2CC7-4584BADCF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809" y="3163099"/>
            <a:ext cx="457200" cy="457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0342C7C-0BC2-0261-8415-D5E57EA32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7809" y="4313257"/>
            <a:ext cx="457200" cy="4572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CB8F8AA-7DC9-62D5-BA7F-4B148F795E69}"/>
              </a:ext>
            </a:extLst>
          </p:cNvPr>
          <p:cNvSpPr/>
          <p:nvPr/>
        </p:nvSpPr>
        <p:spPr>
          <a:xfrm>
            <a:off x="7080144" y="1593771"/>
            <a:ext cx="3606057" cy="339900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087260F1-8CAE-87EF-F68D-56EC0DC3E57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What if you have questions about your Digiposte digital safe? </a:t>
            </a:r>
          </a:p>
          <a:p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3E6917DC-25AC-B47B-90E4-0724FBACDF4B}"/>
              </a:ext>
            </a:extLst>
          </p:cNvPr>
          <p:cNvSpPr txBox="1"/>
          <p:nvPr/>
        </p:nvSpPr>
        <p:spPr>
          <a:xfrm>
            <a:off x="7296653" y="2489231"/>
            <a:ext cx="317833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See our online guide:</a:t>
            </a:r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https://aide.digiposte.fr/</a:t>
            </a:r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Ask a question to the Digiposte chatbot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 your HR representative for further information</a:t>
            </a:r>
          </a:p>
          <a:p>
            <a:pPr marL="171450" indent="-171450" algn="l" rtl="0">
              <a:buFont typeface="Arial"/>
              <a:buChar char="•"/>
            </a:pP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 Digiposte customer service using the contact form:</a:t>
            </a:r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200" b="0" i="0" u="none" baseline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https://aide.digiposte.fr/contact</a:t>
            </a:r>
            <a:endParaRPr lang="en" sz="1200" i="1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 algn="l" rtl="0">
              <a:buFont typeface="Arial"/>
              <a:buChar char="•"/>
            </a:pPr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8778583-C798-FF34-95B2-176364A74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17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 txBox="1">
            <a:spLocks/>
          </p:cNvSpPr>
          <p:nvPr/>
        </p:nvSpPr>
        <p:spPr>
          <a:xfrm>
            <a:off x="546100" y="9525"/>
            <a:ext cx="11645900" cy="1406525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In short, how does Digiposte simplify your administrative procedures</a:t>
            </a:r>
          </a:p>
        </p:txBody>
      </p:sp>
    </p:spTree>
    <p:extLst>
      <p:ext uri="{BB962C8B-B14F-4D97-AF65-F5344CB8AC3E}">
        <p14:creationId xmlns:p14="http://schemas.microsoft.com/office/powerpoint/2010/main" val="199547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76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7950" y="6350"/>
            <a:ext cx="10814050" cy="13033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Your payslips are in Digiposte</a:t>
            </a:r>
            <a:endParaRPr lang="en" dirty="0" err="1"/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2162196"/>
            <a:ext cx="5055244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is the tool that lets you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centralize your important documents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and make your administrative procedures easier.</a:t>
            </a:r>
          </a:p>
          <a:p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This is why your company has chosen to deposit your payslips each month,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your payslips in Digiposte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Calibri"/>
              </a:rPr>
              <a:t>.</a:t>
            </a:r>
            <a:endParaRPr lang="en" dirty="0">
              <a:solidFill>
                <a:schemeClr val="tx1">
                  <a:lumMod val="49000"/>
                  <a:lumOff val="51000"/>
                </a:schemeClr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3AC315-39F8-8887-54E7-CB278B4B3A24}"/>
              </a:ext>
            </a:extLst>
          </p:cNvPr>
          <p:cNvGrpSpPr/>
          <p:nvPr/>
        </p:nvGrpSpPr>
        <p:grpSpPr>
          <a:xfrm>
            <a:off x="780846" y="3761882"/>
            <a:ext cx="4684535" cy="853272"/>
            <a:chOff x="686833" y="3480270"/>
            <a:chExt cx="4684535" cy="853272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4F3B0A1-3F8A-14AA-7D94-F92BC05491A6}"/>
                </a:ext>
              </a:extLst>
            </p:cNvPr>
            <p:cNvSpPr/>
            <p:nvPr/>
          </p:nvSpPr>
          <p:spPr>
            <a:xfrm>
              <a:off x="686833" y="3480270"/>
              <a:ext cx="4684535" cy="853272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735E70A-5E34-FD94-368F-211AB3593B4A}"/>
                </a:ext>
              </a:extLst>
            </p:cNvPr>
            <p:cNvSpPr txBox="1">
              <a:spLocks/>
            </p:cNvSpPr>
            <p:nvPr/>
          </p:nvSpPr>
          <p:spPr>
            <a:xfrm>
              <a:off x="1540373" y="3719116"/>
              <a:ext cx="3567661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Neither Digiposte nor your employer has access to your documents!  </a:t>
              </a:r>
              <a:endParaRPr lang="en" dirty="0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CE8231F-FC67-3778-2A2C-DF75D3FA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566" y="3681638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dessin humoristique, Graphique, cercle&#10;&#10;Le contenu généré par l’IA peut être incorrect.">
            <a:extLst>
              <a:ext uri="{FF2B5EF4-FFF2-40B4-BE49-F238E27FC236}">
                <a16:creationId xmlns:a16="http://schemas.microsoft.com/office/drawing/2014/main" id="{D392884E-4EDB-11FD-FC08-7E8F1F499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42" y="1717343"/>
            <a:ext cx="5838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BD75-5E03-6515-A160-EE131C41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776011-2D70-5114-4696-876F3756B1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1350" y="6350"/>
            <a:ext cx="10280650" cy="13033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What are the advantages of Digiposte?</a:t>
            </a:r>
            <a:endParaRPr lang="en" sz="2800" dirty="0"/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CF006148-05B7-4CDF-F754-61784E6FBD56}"/>
              </a:ext>
            </a:extLst>
          </p:cNvPr>
          <p:cNvSpPr txBox="1"/>
          <p:nvPr/>
        </p:nvSpPr>
        <p:spPr>
          <a:xfrm>
            <a:off x="1923306" y="3203637"/>
            <a:ext cx="111745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Simple​</a:t>
            </a:r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C78ADED3-89FA-8788-F581-06DEB4C3F5C2}"/>
              </a:ext>
            </a:extLst>
          </p:cNvPr>
          <p:cNvSpPr txBox="1"/>
          <p:nvPr/>
        </p:nvSpPr>
        <p:spPr>
          <a:xfrm>
            <a:off x="8352834" y="3203637"/>
            <a:ext cx="178822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Confidential</a:t>
            </a:r>
            <a:endParaRPr lang="en" dirty="0">
              <a:solidFill>
                <a:srgbClr val="0A00FF"/>
              </a:solidFill>
            </a:endParaRP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87033828-042F-8952-95AD-77F8477832B7}"/>
              </a:ext>
            </a:extLst>
          </p:cNvPr>
          <p:cNvSpPr txBox="1"/>
          <p:nvPr/>
        </p:nvSpPr>
        <p:spPr>
          <a:xfrm>
            <a:off x="5288664" y="3203637"/>
            <a:ext cx="128705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20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Secure</a:t>
            </a:r>
            <a:endParaRPr lang="en" dirty="0">
              <a:solidFill>
                <a:srgbClr val="0A00FF"/>
              </a:solidFill>
            </a:endParaRPr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F558FAE5-3EC0-B97D-0800-6D69344CB3C1}"/>
              </a:ext>
            </a:extLst>
          </p:cNvPr>
          <p:cNvSpPr txBox="1"/>
          <p:nvPr/>
        </p:nvSpPr>
        <p:spPr>
          <a:xfrm>
            <a:off x="989446" y="3691082"/>
            <a:ext cx="298565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makes it easy to centralize important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important documents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in a digital safe.</a:t>
            </a:r>
          </a:p>
        </p:txBody>
      </p:sp>
      <p:sp>
        <p:nvSpPr>
          <p:cNvPr id="16" name="ZoneTexte 11">
            <a:extLst>
              <a:ext uri="{FF2B5EF4-FFF2-40B4-BE49-F238E27FC236}">
                <a16:creationId xmlns:a16="http://schemas.microsoft.com/office/drawing/2014/main" id="{5F4416D9-06A2-0FCA-3C03-010C9E8EC132}"/>
              </a:ext>
            </a:extLst>
          </p:cNvPr>
          <p:cNvSpPr txBox="1"/>
          <p:nvPr/>
        </p:nvSpPr>
        <p:spPr>
          <a:xfrm>
            <a:off x="7674264" y="3691082"/>
            <a:ext cx="31472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Service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managed by La Poste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 which guarantees hosting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100% in France,</a:t>
            </a:r>
            <a:r>
              <a:rPr lang="en" sz="14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security, durability and confidentiality of documents </a:t>
            </a: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3C5D32AE-ECEE-0014-4DA7-6998E216C8B3}"/>
              </a:ext>
            </a:extLst>
          </p:cNvPr>
          <p:cNvSpPr txBox="1"/>
          <p:nvPr/>
        </p:nvSpPr>
        <p:spPr>
          <a:xfrm>
            <a:off x="4326082" y="3691082"/>
            <a:ext cx="3158836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 connections are secured with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anti-intrusion systems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and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en" sz="1400" b="0" i="0" u="none" baseline="0">
                <a:solidFill>
                  <a:srgbClr val="0A00FF"/>
                </a:solidFill>
                <a:latin typeface="Montserrat"/>
                <a:ea typeface="Roboto"/>
              </a:rPr>
              <a:t>two-factor authentication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Roboto"/>
              </a:rPr>
              <a:t>.</a:t>
            </a:r>
            <a:endParaRPr lang="en" dirty="0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18" name="Image 17" descr="Une image contenant logo, symbole, Bleu électrique&#10;&#10;Le contenu généré par l’IA peut être incorrect.">
            <a:extLst>
              <a:ext uri="{FF2B5EF4-FFF2-40B4-BE49-F238E27FC236}">
                <a16:creationId xmlns:a16="http://schemas.microsoft.com/office/drawing/2014/main" id="{D59FD846-8CBD-6C5E-E93D-9CF478E8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73" y="2105891"/>
            <a:ext cx="914400" cy="914400"/>
          </a:xfrm>
          <a:prstGeom prst="rect">
            <a:avLst/>
          </a:prstGeom>
        </p:spPr>
      </p:pic>
      <p:pic>
        <p:nvPicPr>
          <p:cNvPr id="19" name="Image 1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55FC0A7-16CA-F1B4-9647-96DD55B9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209" y="2105891"/>
            <a:ext cx="914400" cy="914400"/>
          </a:xfrm>
          <a:prstGeom prst="rect">
            <a:avLst/>
          </a:prstGeom>
        </p:spPr>
      </p:pic>
      <p:pic>
        <p:nvPicPr>
          <p:cNvPr id="20" name="Image 1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D5A45D40-2207-EA04-E779-FFA7545E3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891" y="210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730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6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452C-6422-B880-CC34-37F1A328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850" y="6350"/>
            <a:ext cx="11982450" cy="13033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Original documents received</a:t>
            </a:r>
            <a:endParaRPr lang="en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A7D91959-60DA-E8DF-04D8-8DF60455DFA6}"/>
              </a:ext>
            </a:extLst>
          </p:cNvPr>
          <p:cNvSpPr txBox="1"/>
          <p:nvPr/>
        </p:nvSpPr>
        <p:spPr>
          <a:xfrm>
            <a:off x="798533" y="1483490"/>
            <a:ext cx="5274791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Your documents received in your digital safe have the same value as a printed document and include:</a:t>
            </a:r>
            <a:endParaRPr lang="en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60" name="ZoneTexte 38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24337" y="2481842"/>
            <a:ext cx="46244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A level of certification​  </a:t>
            </a:r>
            <a:endParaRPr lang="en" sz="1400" b="1" dirty="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1" i="0" u="none" baseline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Certified</a:t>
            </a:r>
            <a:r>
              <a:rPr lang="en" sz="1400" b="1" i="0" u="none" baseline="0">
                <a:solidFill>
                  <a:schemeClr val="tx2"/>
                </a:solidFill>
                <a:latin typeface="Montserrat"/>
                <a:ea typeface="Verdana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(original document with identified sender) or</a:t>
            </a:r>
            <a:r>
              <a:rPr lang="en" sz="1400" b="0" i="0" u="none" baseline="0">
                <a:latin typeface="Montserrat"/>
                <a:ea typeface="Verdana"/>
              </a:rPr>
              <a:t> </a:t>
            </a:r>
            <a:r>
              <a:rPr lang="en" sz="1400" b="1" i="0" u="none" baseline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uncertified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(manual addition by user).</a:t>
            </a:r>
            <a:endParaRPr lang="en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 panose="020B0604030504040204" pitchFamily="34" charset="0"/>
            </a:endParaRPr>
          </a:p>
        </p:txBody>
      </p:sp>
      <p:sp>
        <p:nvSpPr>
          <p:cNvPr id="62" name="ZoneTexte 54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7207" y="3520248"/>
            <a:ext cx="460963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A document format​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Verdana"/>
              </a:rPr>
              <a:t>  </a:t>
            </a:r>
            <a:endParaRPr lang="en" sz="1400" dirty="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Payslips are PDF documents. You can also add other document types. </a:t>
            </a:r>
          </a:p>
        </p:txBody>
      </p:sp>
      <p:sp>
        <p:nvSpPr>
          <p:cNvPr id="64" name="ZoneTexte 59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9635" y="4592125"/>
            <a:ext cx="483536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" sz="1400" b="1" i="0" u="none" baseline="0">
                <a:solidFill>
                  <a:srgbClr val="0000FF"/>
                </a:solidFill>
                <a:latin typeface="Montserrat"/>
                <a:ea typeface="Verdana"/>
              </a:rPr>
              <a:t>Document details </a:t>
            </a:r>
            <a:endParaRPr lang="en" sz="1400" dirty="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algn="l" rtl="0" fontAlgn="base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Employer name, filing date, document title, weight and type of document.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B7033A5-BC6B-FE17-F4A5-DA4763BDD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6344" y="4593263"/>
            <a:ext cx="457200" cy="4572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D710CD9-7A23-F465-A3D4-7C3C400BD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6344" y="2564842"/>
            <a:ext cx="457200" cy="4572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04F2777-AB7A-A42C-54C0-4DFC5A7C9C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6344" y="3662397"/>
            <a:ext cx="457200" cy="457200"/>
          </a:xfrm>
          <a:prstGeom prst="rect">
            <a:avLst/>
          </a:prstGeom>
        </p:spPr>
      </p:pic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E94B54B-0329-DC94-2DEA-74C2DDF6C4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5850" y="1471613"/>
            <a:ext cx="64389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01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1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9348-5B0C-1DEC-5AF4-56A57FC5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1F5C94-1807-9690-7A8F-0222C64CBD40}"/>
              </a:ext>
            </a:extLst>
          </p:cNvPr>
          <p:cNvSpPr/>
          <p:nvPr/>
        </p:nvSpPr>
        <p:spPr>
          <a:xfrm>
            <a:off x="583621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1. Invitation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64314BC-8754-9DE1-6DA6-EDA2D113E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A simple process for retrieving your payslips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01AB27-4DFB-EBE7-D37C-4B9CEDCA3CBB}"/>
              </a:ext>
            </a:extLst>
          </p:cNvPr>
          <p:cNvSpPr/>
          <p:nvPr/>
        </p:nvSpPr>
        <p:spPr>
          <a:xfrm>
            <a:off x="433459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2. Registration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97E635-D77C-2FFF-5210-76432EB3A7A4}"/>
              </a:ext>
            </a:extLst>
          </p:cNvPr>
          <p:cNvSpPr/>
          <p:nvPr/>
        </p:nvSpPr>
        <p:spPr>
          <a:xfrm>
            <a:off x="807483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3. Discovery</a:t>
            </a:r>
          </a:p>
        </p:txBody>
      </p:sp>
      <p:sp>
        <p:nvSpPr>
          <p:cNvPr id="27" name="ZoneTexte 21">
            <a:extLst>
              <a:ext uri="{FF2B5EF4-FFF2-40B4-BE49-F238E27FC236}">
                <a16:creationId xmlns:a16="http://schemas.microsoft.com/office/drawing/2014/main" id="{106385FD-2973-8112-D5A3-8BC2F46A354F}"/>
              </a:ext>
            </a:extLst>
          </p:cNvPr>
          <p:cNvSpPr txBox="1"/>
          <p:nvPr/>
        </p:nvSpPr>
        <p:spPr>
          <a:xfrm>
            <a:off x="581828" y="4357627"/>
            <a:ext cx="355561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Follow the steps to activate your digital safe from the</a:t>
            </a:r>
            <a:r>
              <a:rPr lang="en" sz="1200" b="0" i="0" u="none" baseline="0">
                <a:latin typeface="Montserrat"/>
                <a:ea typeface="+mn-lt"/>
                <a:cs typeface="+mn-lt"/>
              </a:rPr>
              <a:t>Digiposte invitation</a:t>
            </a:r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 you receive by e-mail.</a:t>
            </a:r>
            <a:endParaRPr lang="en" dirty="0">
              <a:solidFill>
                <a:srgbClr val="606060"/>
              </a:solidFill>
            </a:endParaRPr>
          </a:p>
        </p:txBody>
      </p:sp>
      <p:sp>
        <p:nvSpPr>
          <p:cNvPr id="28" name="ZoneTexte 23">
            <a:extLst>
              <a:ext uri="{FF2B5EF4-FFF2-40B4-BE49-F238E27FC236}">
                <a16:creationId xmlns:a16="http://schemas.microsoft.com/office/drawing/2014/main" id="{AA9BFD43-F324-86B3-8C71-DC35A9E32A18}"/>
              </a:ext>
            </a:extLst>
          </p:cNvPr>
          <p:cNvSpPr txBox="1"/>
          <p:nvPr/>
        </p:nvSpPr>
        <p:spPr>
          <a:xfrm>
            <a:off x="4370232" y="4368359"/>
            <a:ext cx="33576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latin typeface="Montserrat"/>
                <a:ea typeface="Montserrat"/>
                <a:cs typeface="Montserrat"/>
              </a:rPr>
              <a:t>Log in </a:t>
            </a:r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 with the information previously provided by your employer (code 1 / code 2).</a:t>
            </a:r>
            <a:endParaRPr lang="en" dirty="0">
              <a:solidFill>
                <a:srgbClr val="606060"/>
              </a:solidFill>
            </a:endParaRPr>
          </a:p>
        </p:txBody>
      </p:sp>
      <p:sp>
        <p:nvSpPr>
          <p:cNvPr id="29" name="ZoneTexte 25">
            <a:extLst>
              <a:ext uri="{FF2B5EF4-FFF2-40B4-BE49-F238E27FC236}">
                <a16:creationId xmlns:a16="http://schemas.microsoft.com/office/drawing/2014/main" id="{F1B81F5B-FDA1-E740-86A0-A98FA3054532}"/>
              </a:ext>
            </a:extLst>
          </p:cNvPr>
          <p:cNvSpPr txBox="1"/>
          <p:nvPr/>
        </p:nvSpPr>
        <p:spPr>
          <a:xfrm>
            <a:off x="8200711" y="4353132"/>
            <a:ext cx="35130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Find all the </a:t>
            </a:r>
            <a:r>
              <a:rPr lang="en" sz="1200" b="0" i="0" u="none" baseline="0">
                <a:latin typeface="Montserrat"/>
                <a:ea typeface="Montserrat"/>
                <a:cs typeface="Montserrat"/>
              </a:rPr>
              <a:t>documents</a:t>
            </a:r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Montserrat"/>
                <a:cs typeface="Montserrat"/>
              </a:rPr>
              <a:t> deposited by your employer in your safe.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0CA7F6-B5E2-BFC3-6EDA-50BE2171CECB}"/>
              </a:ext>
            </a:extLst>
          </p:cNvPr>
          <p:cNvGrpSpPr/>
          <p:nvPr/>
        </p:nvGrpSpPr>
        <p:grpSpPr>
          <a:xfrm>
            <a:off x="543268" y="5118153"/>
            <a:ext cx="3644698" cy="701805"/>
            <a:chOff x="543268" y="4890691"/>
            <a:chExt cx="3644698" cy="70180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F6DE125-F7E2-0872-51FB-DD4954E4CD15}"/>
                </a:ext>
              </a:extLst>
            </p:cNvPr>
            <p:cNvSpPr/>
            <p:nvPr/>
          </p:nvSpPr>
          <p:spPr>
            <a:xfrm>
              <a:off x="543268" y="4890691"/>
              <a:ext cx="3644698" cy="70180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32F1AED2-FBC1-DC19-EF99-D439B95E13DE}"/>
                </a:ext>
              </a:extLst>
            </p:cNvPr>
            <p:cNvSpPr txBox="1">
              <a:spLocks/>
            </p:cNvSpPr>
            <p:nvPr/>
          </p:nvSpPr>
          <p:spPr>
            <a:xfrm>
              <a:off x="662240" y="4956659"/>
              <a:ext cx="3493503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Or go directly to the URL dedicated to your company: https: </a:t>
              </a:r>
              <a:r>
                <a:rPr lang="en" sz="1200" b="0" i="0" u="sng" baseline="0">
                  <a:solidFill>
                    <a:srgbClr val="205C96"/>
                  </a:solidFill>
                  <a:latin typeface="Montserrat"/>
                  <a:ea typeface="Calibri"/>
                </a:rPr>
                <a:t>//adherer.digiposte.fr/nomentreprise </a:t>
              </a:r>
              <a:endParaRPr lang="en" dirty="0">
                <a:ea typeface="Calibri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FFF9E0-090B-56E7-0521-8134CFF5A2F3}"/>
              </a:ext>
            </a:extLst>
          </p:cNvPr>
          <p:cNvGrpSpPr/>
          <p:nvPr/>
        </p:nvGrpSpPr>
        <p:grpSpPr>
          <a:xfrm>
            <a:off x="4352194" y="5118152"/>
            <a:ext cx="3628712" cy="834516"/>
            <a:chOff x="559254" y="4890691"/>
            <a:chExt cx="3628712" cy="834516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782F237-9A39-1D2C-0898-18077F87E5E1}"/>
                </a:ext>
              </a:extLst>
            </p:cNvPr>
            <p:cNvSpPr/>
            <p:nvPr/>
          </p:nvSpPr>
          <p:spPr>
            <a:xfrm>
              <a:off x="559254" y="4890691"/>
              <a:ext cx="3628712" cy="703157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7CD984B-F2BF-697F-D4EA-13CE13BE8F57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75148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We recommend that you use your personal e-mail address to register for Digiposte.</a:t>
              </a:r>
            </a:p>
            <a:p>
              <a:endParaRPr lang="en" sz="1200" b="0" dirty="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042036-4492-FADB-97AD-8A4900FEA0C8}"/>
              </a:ext>
            </a:extLst>
          </p:cNvPr>
          <p:cNvGrpSpPr/>
          <p:nvPr/>
        </p:nvGrpSpPr>
        <p:grpSpPr>
          <a:xfrm>
            <a:off x="8077969" y="5118152"/>
            <a:ext cx="3644698" cy="703157"/>
            <a:chOff x="543268" y="4890691"/>
            <a:chExt cx="3644698" cy="703157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946A6E-24C9-4BD4-1934-3B2139589DF3}"/>
                </a:ext>
              </a:extLst>
            </p:cNvPr>
            <p:cNvSpPr/>
            <p:nvPr/>
          </p:nvSpPr>
          <p:spPr>
            <a:xfrm>
              <a:off x="543268" y="4890691"/>
              <a:ext cx="3644698" cy="703157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8607DDE-A0C0-BEB0-4861-FAF0D0031429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Each time a document is deposited in your Digiposte, you'll receive an e-mail notification.</a:t>
              </a:r>
              <a:endParaRPr lang="en" dirty="0"/>
            </a:p>
          </p:txBody>
        </p:sp>
      </p:grpSp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78EFAC2-59DB-9A4B-E1B1-E8C79B47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935" y="1495604"/>
            <a:ext cx="3345408" cy="2022101"/>
          </a:xfrm>
          <a:prstGeom prst="rect">
            <a:avLst/>
          </a:prstGeom>
        </p:spPr>
      </p:pic>
      <p:pic>
        <p:nvPicPr>
          <p:cNvPr id="3" name="Image 2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624678B-7329-DFD1-8398-F1D32FA4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428" y="1473389"/>
            <a:ext cx="3394401" cy="2051715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35F78B98-C070-10FE-9B30-71B4F091338E}"/>
              </a:ext>
            </a:extLst>
          </p:cNvPr>
          <p:cNvGrpSpPr/>
          <p:nvPr/>
        </p:nvGrpSpPr>
        <p:grpSpPr>
          <a:xfrm>
            <a:off x="634053" y="1490449"/>
            <a:ext cx="3429001" cy="2051715"/>
            <a:chOff x="634053" y="1490449"/>
            <a:chExt cx="3429001" cy="2051715"/>
          </a:xfrm>
        </p:grpSpPr>
        <p:pic>
          <p:nvPicPr>
            <p:cNvPr id="18" name="Image 17" descr="Une image contenant texte, Appareils électroniques, ordinateur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EE3929A-5928-08DF-F38B-467A5B528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053" y="1490449"/>
              <a:ext cx="3429001" cy="205171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144EF9-B7F3-B518-CE5E-9FFF0B17939E}"/>
                </a:ext>
              </a:extLst>
            </p:cNvPr>
            <p:cNvSpPr/>
            <p:nvPr/>
          </p:nvSpPr>
          <p:spPr>
            <a:xfrm>
              <a:off x="1159098" y="1608143"/>
              <a:ext cx="2404056" cy="1678737"/>
            </a:xfrm>
            <a:prstGeom prst="rect">
              <a:avLst/>
            </a:prstGeom>
            <a:solidFill>
              <a:srgbClr val="FAFA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21" name="Image 20" descr="Une image contenant texte, capture d’écran, Rectangle, conception&#10;&#10;Le contenu généré par l’IA peut être incorrect.">
              <a:extLst>
                <a:ext uri="{FF2B5EF4-FFF2-40B4-BE49-F238E27FC236}">
                  <a16:creationId xmlns:a16="http://schemas.microsoft.com/office/drawing/2014/main" id="{32F8722D-0C30-3115-8F8A-00C2FDCD6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2552" y="1576318"/>
              <a:ext cx="1606314" cy="1686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26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2330254-4195-09F4-C44A-0C72247E5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" b="1" i="0" u="none" baseline="0">
                <a:latin typeface="Montserrat"/>
                <a:ea typeface="Montserrat"/>
                <a:cs typeface="Montserrat"/>
              </a:rPr>
              <a:t>What are the benefits</a:t>
            </a:r>
            <a:r>
              <a:rPr lang="en">
                <a:latin typeface="Montserrat"/>
              </a:rPr>
              <a:t/>
            </a:r>
            <a:br>
              <a:rPr lang="en">
                <a:latin typeface="Montserrat"/>
              </a:rPr>
            </a:br>
            <a:r>
              <a:rPr lang="en" b="1" i="0" u="none" baseline="0">
                <a:latin typeface="Montserrat"/>
                <a:ea typeface="Montserrat"/>
                <a:cs typeface="Montserrat"/>
              </a:rPr>
              <a:t>for you?</a:t>
            </a:r>
            <a:r>
              <a:rPr lang="en">
                <a:latin typeface="Montserrat"/>
              </a:rPr>
              <a:t/>
            </a:r>
            <a:br>
              <a:rPr lang="en">
                <a:latin typeface="Montserrat"/>
              </a:rPr>
            </a:br>
            <a:endParaRPr lang="en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B60E32-4913-C044-B44E-CE5B4B860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pPr algn="l" rtl="0"/>
            <a:fld id="{2F9EC534-F9F4-4762-A8EB-FE67C53393FF}" type="slidenum">
              <a:rPr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109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762" y="3175"/>
            <a:ext cx="12196762" cy="1352550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A digital space to make your administrative procedures easier</a:t>
            </a:r>
            <a:endParaRPr lang="en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3BBF183B-88AB-3453-7A03-D7B4B4D76CFB}"/>
              </a:ext>
            </a:extLst>
          </p:cNvPr>
          <p:cNvSpPr txBox="1">
            <a:spLocks/>
          </p:cNvSpPr>
          <p:nvPr/>
        </p:nvSpPr>
        <p:spPr>
          <a:xfrm>
            <a:off x="1804857" y="1917766"/>
            <a:ext cx="4394343" cy="46461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 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free-of-charge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personal digital safe with a 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5GB storage capacity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5E0181DD-58AA-A79E-34AE-E7077575093F}"/>
              </a:ext>
            </a:extLst>
          </p:cNvPr>
          <p:cNvSpPr txBox="1">
            <a:spLocks/>
          </p:cNvSpPr>
          <p:nvPr/>
        </p:nvSpPr>
        <p:spPr>
          <a:xfrm>
            <a:off x="1805066" y="2973198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Your documents automatically filed in a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dedicated folder</a:t>
            </a:r>
          </a:p>
        </p:txBody>
      </p:sp>
      <p:sp>
        <p:nvSpPr>
          <p:cNvPr id="46" name="Espace réservé du texte 1">
            <a:extLst>
              <a:ext uri="{FF2B5EF4-FFF2-40B4-BE49-F238E27FC236}">
                <a16:creationId xmlns:a16="http://schemas.microsoft.com/office/drawing/2014/main" id="{117BC77F-1D70-BFC4-8790-69D614288A81}"/>
              </a:ext>
            </a:extLst>
          </p:cNvPr>
          <p:cNvSpPr txBox="1">
            <a:spLocks/>
          </p:cNvSpPr>
          <p:nvPr/>
        </p:nvSpPr>
        <p:spPr>
          <a:xfrm>
            <a:off x="1803559" y="4036327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</a:t>
            </a:r>
            <a:r>
              <a:rPr lang="en" sz="1400" b="0" i="0" u="none" baseline="0"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notification</a:t>
            </a:r>
            <a:r>
              <a:rPr lang="en" sz="14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is sent each time a document is filed by the employer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F746C725-E500-2DF1-DF6B-003A6C15B6F2}"/>
              </a:ext>
            </a:extLst>
          </p:cNvPr>
          <p:cNvSpPr txBox="1">
            <a:spLocks/>
          </p:cNvSpPr>
          <p:nvPr/>
        </p:nvSpPr>
        <p:spPr>
          <a:xfrm>
            <a:off x="1818101" y="5064434"/>
            <a:ext cx="4595831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A secure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en" sz="1400" b="0" i="0" u="none" baseline="0">
                <a:solidFill>
                  <a:srgbClr val="1B00FF"/>
                </a:solidFill>
                <a:latin typeface="Montserrat"/>
                <a:ea typeface="Montserrat"/>
                <a:cs typeface="Montserrat"/>
              </a:rPr>
              <a:t>solution, 100% hosted in France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to centralize all your important documents</a:t>
            </a:r>
          </a:p>
        </p:txBody>
      </p:sp>
      <p:pic>
        <p:nvPicPr>
          <p:cNvPr id="37" name="Image 36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389B5FD-9BF1-EF80-C5BE-79757CF0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0" y="3891692"/>
            <a:ext cx="763373" cy="763373"/>
          </a:xfrm>
          <a:prstGeom prst="rect">
            <a:avLst/>
          </a:prstGeom>
        </p:spPr>
      </p:pic>
      <p:pic>
        <p:nvPicPr>
          <p:cNvPr id="38" name="Image 37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46B9EA62-E3EE-8DEE-13CD-EA79FC8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9" y="2825922"/>
            <a:ext cx="763373" cy="763373"/>
          </a:xfrm>
          <a:prstGeom prst="rect">
            <a:avLst/>
          </a:prstGeom>
        </p:spPr>
      </p:pic>
      <p:pic>
        <p:nvPicPr>
          <p:cNvPr id="39" name="Image 3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093597A-ACE3-2ACC-0644-5E61DE5D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8" y="4917989"/>
            <a:ext cx="763373" cy="763373"/>
          </a:xfrm>
          <a:prstGeom prst="rect">
            <a:avLst/>
          </a:prstGeom>
        </p:spPr>
      </p:pic>
      <p:pic>
        <p:nvPicPr>
          <p:cNvPr id="40" name="Image 3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89164882-9BB7-D34E-7E93-80033F6D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22" y="1717246"/>
            <a:ext cx="763373" cy="763373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7080144" y="1593771"/>
            <a:ext cx="3606057" cy="290872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rgbClr val="205C96"/>
                </a:solidFill>
                <a:latin typeface="Montserrat"/>
                <a:ea typeface="Calibri"/>
              </a:rPr>
              <a:t>What happens if I move to a different company? </a:t>
            </a:r>
            <a:endParaRPr lang="en" dirty="0"/>
          </a:p>
        </p:txBody>
      </p:sp>
      <p:sp>
        <p:nvSpPr>
          <p:cNvPr id="45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7296653" y="2489231"/>
            <a:ext cx="317833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Your Digiposte follows you everywhere! You'll continue to have access to your safe and payslips at all times.</a:t>
            </a:r>
            <a:endParaRPr lang="en" dirty="0"/>
          </a:p>
          <a:p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We therefore recommend that you use a personal e-mail address when activating your digital safe.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486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50E8F445-3035-EF4B-68C8-40CCA8F23FA0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Digiposte, more than just payslips!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D1103-DEE0-95A9-690E-677AAF9CA74C}"/>
              </a:ext>
            </a:extLst>
          </p:cNvPr>
          <p:cNvSpPr/>
          <p:nvPr/>
        </p:nvSpPr>
        <p:spPr>
          <a:xfrm>
            <a:off x="7344062" y="4456936"/>
            <a:ext cx="161311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ct val="20000"/>
              </a:spcBef>
              <a:buClr>
                <a:srgbClr val="3A3A3A"/>
              </a:buClr>
            </a:pPr>
            <a:r>
              <a:rPr lang="en" sz="10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 Using the mobile app  </a:t>
            </a:r>
            <a:endParaRPr lang="en">
              <a:solidFill>
                <a:srgbClr val="59595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35C21-2EC8-40C6-E962-749B6C99315E}"/>
              </a:ext>
            </a:extLst>
          </p:cNvPr>
          <p:cNvSpPr/>
          <p:nvPr/>
        </p:nvSpPr>
        <p:spPr>
          <a:xfrm>
            <a:off x="8995935" y="4461769"/>
            <a:ext cx="114018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ct val="20000"/>
              </a:spcBef>
              <a:buClr>
                <a:srgbClr val="3A3A3A"/>
              </a:buClr>
            </a:pPr>
            <a:r>
              <a:rPr lang="en" sz="1000" b="0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rPr>
              <a:t> Using the website </a:t>
            </a:r>
          </a:p>
        </p:txBody>
      </p:sp>
      <p:pic>
        <p:nvPicPr>
          <p:cNvPr id="20" name="Image 19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FA6BBF66-248C-6C22-0F99-9CD79751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7" t="52807"/>
          <a:stretch/>
        </p:blipFill>
        <p:spPr>
          <a:xfrm>
            <a:off x="8039021" y="3557323"/>
            <a:ext cx="435959" cy="81439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28B461B3-76D8-0AFE-C9B2-E13EB139E085}"/>
              </a:ext>
            </a:extLst>
          </p:cNvPr>
          <p:cNvGrpSpPr/>
          <p:nvPr/>
        </p:nvGrpSpPr>
        <p:grpSpPr>
          <a:xfrm>
            <a:off x="8998275" y="3492815"/>
            <a:ext cx="1036545" cy="882170"/>
            <a:chOff x="9737077" y="4519890"/>
            <a:chExt cx="1036545" cy="882170"/>
          </a:xfrm>
        </p:grpSpPr>
        <p:pic>
          <p:nvPicPr>
            <p:cNvPr id="22" name="Picture 4" descr="https://cdn.zeplin.io/5e9d5c6f870f547e7283e2f2/assets/34463cc0-b8e7-485c-a370-dba9d8adee0c.png">
              <a:extLst>
                <a:ext uri="{FF2B5EF4-FFF2-40B4-BE49-F238E27FC236}">
                  <a16:creationId xmlns:a16="http://schemas.microsoft.com/office/drawing/2014/main" id="{1A417E47-31D0-DF43-F8E0-BD5DD8417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30" b="31135"/>
            <a:stretch/>
          </p:blipFill>
          <p:spPr bwMode="auto">
            <a:xfrm>
              <a:off x="9737077" y="4519890"/>
              <a:ext cx="1003599" cy="70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hoto Mac PNG | PNG Mart">
              <a:extLst>
                <a:ext uri="{FF2B5EF4-FFF2-40B4-BE49-F238E27FC236}">
                  <a16:creationId xmlns:a16="http://schemas.microsoft.com/office/drawing/2014/main" id="{F2537CEB-4B22-6CF2-007D-C60F4137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859" y="4615319"/>
              <a:ext cx="945763" cy="78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F2B407E3-4280-08A9-315A-AB073EF11A7A}"/>
              </a:ext>
            </a:extLst>
          </p:cNvPr>
          <p:cNvSpPr txBox="1">
            <a:spLocks/>
          </p:cNvSpPr>
          <p:nvPr/>
        </p:nvSpPr>
        <p:spPr>
          <a:xfrm>
            <a:off x="7407691" y="2112416"/>
            <a:ext cx="3057703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rgbClr val="205C96"/>
                </a:solidFill>
                <a:latin typeface="Montserrat"/>
                <a:ea typeface="Calibri"/>
              </a:rPr>
              <a:t>Do you need your documents for administrative purposes? </a:t>
            </a:r>
            <a:endParaRPr lang="en" dirty="0"/>
          </a:p>
          <a:p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id="{02AAD8C2-F1A0-90A0-319E-4E6B77E70B8E}"/>
              </a:ext>
            </a:extLst>
          </p:cNvPr>
          <p:cNvSpPr txBox="1"/>
          <p:nvPr/>
        </p:nvSpPr>
        <p:spPr>
          <a:xfrm>
            <a:off x="7285996" y="2606462"/>
            <a:ext cx="317833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With Digiposte, you can find all your documents wherever you are, 24/7!</a:t>
            </a:r>
            <a:endParaRPr lang="en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D5C123-695A-4C05-3711-D3455F9C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id="{75C1934F-1020-151D-F42E-787FD25362C8}"/>
              </a:ext>
            </a:extLst>
          </p:cNvPr>
          <p:cNvGrpSpPr/>
          <p:nvPr/>
        </p:nvGrpSpPr>
        <p:grpSpPr>
          <a:xfrm>
            <a:off x="773564" y="1546738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C61DFEC3-2E6A-3171-3117-DA4A04B8433D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68" name="ZoneTexte 26">
              <a:extLst>
                <a:ext uri="{FF2B5EF4-FFF2-40B4-BE49-F238E27FC236}">
                  <a16:creationId xmlns:a16="http://schemas.microsoft.com/office/drawing/2014/main" id="{2EAB5923-42D4-8406-716A-D9CC021F499B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Centralize your important documents</a:t>
              </a:r>
              <a:endParaRPr lang="en" dirty="0" err="1">
                <a:solidFill>
                  <a:srgbClr val="008000"/>
                </a:solidFill>
              </a:endParaRPr>
            </a:p>
          </p:txBody>
        </p:sp>
        <p:sp>
          <p:nvSpPr>
            <p:cNvPr id="69" name="ZoneTexte 26">
              <a:extLst>
                <a:ext uri="{FF2B5EF4-FFF2-40B4-BE49-F238E27FC236}">
                  <a16:creationId xmlns:a16="http://schemas.microsoft.com/office/drawing/2014/main" id="{340DC641-95B9-38C0-0976-BEF011A7D2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Bills, ID, driver's license, etc.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9CB01C0-692C-D2D3-C80B-387B111F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CC5D023-AC18-8E59-F262-47D079976F76}"/>
              </a:ext>
            </a:extLst>
          </p:cNvPr>
          <p:cNvGrpSpPr/>
          <p:nvPr/>
        </p:nvGrpSpPr>
        <p:grpSpPr>
          <a:xfrm>
            <a:off x="779250" y="2456590"/>
            <a:ext cx="4935610" cy="1029664"/>
            <a:chOff x="779251" y="2336893"/>
            <a:chExt cx="4935610" cy="1029664"/>
          </a:xfrm>
          <a:solidFill>
            <a:srgbClr val="D9F2D0"/>
          </a:solidFill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3CA8B4DC-B295-12BA-88ED-95075658D623}"/>
                </a:ext>
              </a:extLst>
            </p:cNvPr>
            <p:cNvSpPr/>
            <p:nvPr/>
          </p:nvSpPr>
          <p:spPr>
            <a:xfrm>
              <a:off x="779251" y="2336893"/>
              <a:ext cx="4935610" cy="102966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3" name="ZoneTexte 26">
              <a:extLst>
                <a:ext uri="{FF2B5EF4-FFF2-40B4-BE49-F238E27FC236}">
                  <a16:creationId xmlns:a16="http://schemas.microsoft.com/office/drawing/2014/main" id="{1AFEBE76-3FC7-6B15-82E1-13F06B545501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Prepare your administrative procedures</a:t>
              </a:r>
              <a:endParaRPr lang="en" dirty="0">
                <a:solidFill>
                  <a:srgbClr val="008000"/>
                </a:solidFill>
              </a:endParaRPr>
            </a:p>
          </p:txBody>
        </p:sp>
        <p:sp>
          <p:nvSpPr>
            <p:cNvPr id="84" name="ZoneTexte 26">
              <a:extLst>
                <a:ext uri="{FF2B5EF4-FFF2-40B4-BE49-F238E27FC236}">
                  <a16:creationId xmlns:a16="http://schemas.microsoft.com/office/drawing/2014/main" id="{02DE3646-BA05-AA92-4FC4-E732834DDE31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Renewal of identity documents, rental applications, mortgages, etc.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AC0968A-F665-6B26-5287-0D73A732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4B260A50-23A8-ED97-F0A1-316AA5C40664}"/>
              </a:ext>
            </a:extLst>
          </p:cNvPr>
          <p:cNvGrpSpPr/>
          <p:nvPr/>
        </p:nvGrpSpPr>
        <p:grpSpPr>
          <a:xfrm>
            <a:off x="773564" y="3576842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6820EA9-774F-3632-B193-E4DCBFBA6916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id="{97A14478-F21B-B3A8-541B-14DF0D5494D3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Share your documents with a third party</a:t>
              </a:r>
              <a:endParaRPr lang="en" dirty="0">
                <a:solidFill>
                  <a:srgbClr val="008000"/>
                </a:solidFill>
              </a:endParaRPr>
            </a:p>
          </p:txBody>
        </p:sp>
        <p:sp>
          <p:nvSpPr>
            <p:cNvPr id="89" name="ZoneTexte 26">
              <a:extLst>
                <a:ext uri="{FF2B5EF4-FFF2-40B4-BE49-F238E27FC236}">
                  <a16:creationId xmlns:a16="http://schemas.microsoft.com/office/drawing/2014/main" id="{B14EDB63-9B3A-51B7-DA20-653ACF3C4E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By selection or via trusted contacts</a:t>
              </a: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7CD63E88-F164-FF60-8352-3D23E732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1307CD-2634-3EC3-8C29-ED5339155B84}"/>
              </a:ext>
            </a:extLst>
          </p:cNvPr>
          <p:cNvGrpSpPr/>
          <p:nvPr/>
        </p:nvGrpSpPr>
        <p:grpSpPr>
          <a:xfrm>
            <a:off x="778893" y="4488045"/>
            <a:ext cx="4935610" cy="1006482"/>
            <a:chOff x="779251" y="2376698"/>
            <a:chExt cx="4935610" cy="1006482"/>
          </a:xfrm>
          <a:solidFill>
            <a:srgbClr val="D9F2D0"/>
          </a:solidFill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568FCF2-9AF5-B1CD-925A-6A953B0E33ED}"/>
                </a:ext>
              </a:extLst>
            </p:cNvPr>
            <p:cNvSpPr/>
            <p:nvPr/>
          </p:nvSpPr>
          <p:spPr>
            <a:xfrm>
              <a:off x="779251" y="2376698"/>
              <a:ext cx="4935610" cy="100648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">
                <a:solidFill>
                  <a:srgbClr val="008000"/>
                </a:solidFill>
              </a:endParaRPr>
            </a:p>
          </p:txBody>
        </p:sp>
        <p:sp>
          <p:nvSpPr>
            <p:cNvPr id="6" name="ZoneTexte 26">
              <a:extLst>
                <a:ext uri="{FF2B5EF4-FFF2-40B4-BE49-F238E27FC236}">
                  <a16:creationId xmlns:a16="http://schemas.microsoft.com/office/drawing/2014/main" id="{B1805353-496A-EE63-4D7A-57371E487A94}"/>
                </a:ext>
              </a:extLst>
            </p:cNvPr>
            <p:cNvSpPr txBox="1"/>
            <p:nvPr/>
          </p:nvSpPr>
          <p:spPr>
            <a:xfrm>
              <a:off x="1495517" y="2502772"/>
              <a:ext cx="4205189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1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Scan your documents with the mobile scanner </a:t>
              </a:r>
              <a:endParaRPr lang="en" dirty="0">
                <a:solidFill>
                  <a:srgbClr val="008000"/>
                </a:solidFill>
              </a:endParaRPr>
            </a:p>
          </p:txBody>
        </p:sp>
        <p:sp>
          <p:nvSpPr>
            <p:cNvPr id="7" name="ZoneTexte 26">
              <a:extLst>
                <a:ext uri="{FF2B5EF4-FFF2-40B4-BE49-F238E27FC236}">
                  <a16:creationId xmlns:a16="http://schemas.microsoft.com/office/drawing/2014/main" id="{C90E6FB5-5156-6D7F-ED09-022980F947E8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or e-mail your documents directly to Digiposte.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E7CCD69-2C7D-EF60-EA39-621747C3A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37096349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3F6-F5C5-E75D-2AC0-B3EB56DD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175"/>
            <a:ext cx="12192000" cy="1419225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Automatic document reception</a:t>
            </a: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3ED050E7-71BA-A99D-118F-47D9D2D3F254}"/>
              </a:ext>
            </a:extLst>
          </p:cNvPr>
          <p:cNvSpPr txBox="1"/>
          <p:nvPr/>
        </p:nvSpPr>
        <p:spPr>
          <a:xfrm>
            <a:off x="697427" y="1645136"/>
            <a:ext cx="56589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You can retrieve, store and consult your personal documents using Digiposte.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en" sz="1400" dirty="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  <a:p>
            <a:pPr algn="l" rtl="0"/>
            <a:r>
              <a:rPr lang="en" sz="1400" b="1" i="0" u="none" baseline="0">
                <a:solidFill>
                  <a:srgbClr val="0A00FF"/>
                </a:solidFill>
                <a:latin typeface="Montserrat"/>
                <a:ea typeface="Montserrat"/>
                <a:cs typeface="Montserrat"/>
              </a:rPr>
              <a:t>How does it work?</a:t>
            </a:r>
          </a:p>
          <a:p>
            <a:endParaRPr lang="en" sz="1400" dirty="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D94641-6396-FFEF-A259-AD311AE85E23}"/>
              </a:ext>
            </a:extLst>
          </p:cNvPr>
          <p:cNvSpPr txBox="1"/>
          <p:nvPr/>
        </p:nvSpPr>
        <p:spPr>
          <a:xfrm>
            <a:off x="683345" y="2689412"/>
            <a:ext cx="52556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 rtl="0">
              <a:buFont typeface="Calibri"/>
              <a:buChar char="-"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Connect your organizations to receive your documents automatically.</a:t>
            </a:r>
          </a:p>
          <a:p>
            <a:pPr marL="171450" indent="-171450" algn="l" rtl="0">
              <a:buFont typeface="Calibri"/>
              <a:buChar char="-"/>
            </a:pP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Montserrat"/>
                <a:cs typeface="Montserrat"/>
              </a:rPr>
              <a:t>Once logged in, you'll be notified each time a new document is received.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693FDD4-EC9B-3BBF-8D97-1CE97F80ECD0}"/>
              </a:ext>
            </a:extLst>
          </p:cNvPr>
          <p:cNvSpPr/>
          <p:nvPr/>
        </p:nvSpPr>
        <p:spPr>
          <a:xfrm>
            <a:off x="768244" y="3848953"/>
            <a:ext cx="4901457" cy="125137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en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7AD0B5B-8A19-DD9E-A03C-CC4B06AF5F87}"/>
              </a:ext>
            </a:extLst>
          </p:cNvPr>
          <p:cNvSpPr txBox="1">
            <a:spLocks/>
          </p:cNvSpPr>
          <p:nvPr/>
        </p:nvSpPr>
        <p:spPr>
          <a:xfrm>
            <a:off x="1468398" y="4065196"/>
            <a:ext cx="350211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1" i="0" u="none" baseline="0">
                <a:solidFill>
                  <a:srgbClr val="205C96"/>
                </a:solidFill>
                <a:latin typeface="Montserrat"/>
                <a:ea typeface="Calibri"/>
              </a:rPr>
              <a:t>Are your children's transcripts on Pronote? </a:t>
            </a:r>
          </a:p>
          <a:p>
            <a:endParaRPr lang="en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90BD1E2F-B8D0-798B-9BBC-08827E3A1F50}"/>
              </a:ext>
            </a:extLst>
          </p:cNvPr>
          <p:cNvSpPr txBox="1"/>
          <p:nvPr/>
        </p:nvSpPr>
        <p:spPr>
          <a:xfrm>
            <a:off x="1365753" y="4477714"/>
            <a:ext cx="392763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You can also archive them automatically in Digiposte.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9D43E9B-5B8D-171A-ECB4-527A347F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64" y="4180990"/>
            <a:ext cx="457200" cy="457200"/>
          </a:xfrm>
          <a:prstGeom prst="rect">
            <a:avLst/>
          </a:prstGeom>
        </p:spPr>
      </p:pic>
      <p:pic>
        <p:nvPicPr>
          <p:cNvPr id="3" name="Image 2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A9A2BABF-5AA7-A6C6-E5C9-2C83D875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99" y="1533525"/>
            <a:ext cx="62388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4799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</documentManagement>
</p:properties>
</file>

<file path=customXml/itemProps1.xml><?xml version="1.0" encoding="utf-8"?>
<ds:datastoreItem xmlns:ds="http://schemas.openxmlformats.org/officeDocument/2006/customXml" ds:itemID="{698C39A8-47DC-498D-A6DE-A99FA3032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001FC-7B31-4478-BECA-6F26B734E1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5E8BEB-CE74-4BC7-B718-62B83668107B}">
  <ds:schemaRefs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ad8df82-1668-4a7e-ad3f-c2705312cd54"/>
    <ds:schemaRef ds:uri="89bf91c0-ef08-42b2-8b93-775d4803754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1</TotalTime>
  <Words>703</Words>
  <Application>Microsoft Office PowerPoint</Application>
  <PresentationFormat>Grand écran</PresentationFormat>
  <Paragraphs>78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11</vt:i4>
      </vt:variant>
    </vt:vector>
  </HeadingPairs>
  <TitlesOfParts>
    <vt:vector size="26" baseType="lpstr">
      <vt:lpstr>Aptos</vt:lpstr>
      <vt:lpstr>Arial</vt:lpstr>
      <vt:lpstr>Calibri</vt:lpstr>
      <vt:lpstr>Montserrat</vt:lpstr>
      <vt:lpstr>Roboto</vt:lpstr>
      <vt:lpstr>Verdana</vt:lpstr>
      <vt:lpstr>Wingdings</vt:lpstr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Simplify your administrative procedures with Digiposte</vt:lpstr>
      <vt:lpstr>Your payslips are in Digiposte</vt:lpstr>
      <vt:lpstr>What are the advantages of Digiposte?</vt:lpstr>
      <vt:lpstr>Original documents received</vt:lpstr>
      <vt:lpstr>A simple process for retrieving your payslips</vt:lpstr>
      <vt:lpstr>What are the benefits for you? </vt:lpstr>
      <vt:lpstr>A digital space to make your administrative procedures easier</vt:lpstr>
      <vt:lpstr>Digiposte, more than just payslips! </vt:lpstr>
      <vt:lpstr>Automatic document reception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Simplifiez votre vie administrative avec Digiposte</dc:title>
  <dc:creator/>
  <cp:lastModifiedBy>DAS-NEVES Kelly</cp:lastModifiedBy>
  <cp:revision>403</cp:revision>
  <dcterms:created xsi:type="dcterms:W3CDTF">2025-03-31T08:25:35Z</dcterms:created>
  <dcterms:modified xsi:type="dcterms:W3CDTF">2025-06-26T15:33:59Z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</Properties>
</file>