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2558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1" i="0">
                <a:solidFill>
                  <a:srgbClr val="0900FF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75767" y="5217947"/>
            <a:ext cx="6682740" cy="1935480"/>
          </a:xfrm>
          <a:custGeom>
            <a:avLst/>
            <a:gdLst/>
            <a:ahLst/>
            <a:cxnLst/>
            <a:rect l="l" t="t" r="r" b="b"/>
            <a:pathLst>
              <a:path w="6682740" h="1935479">
                <a:moveTo>
                  <a:pt x="6682282" y="0"/>
                </a:moveTo>
                <a:lnTo>
                  <a:pt x="0" y="0"/>
                </a:lnTo>
                <a:lnTo>
                  <a:pt x="0" y="1935048"/>
                </a:lnTo>
                <a:lnTo>
                  <a:pt x="6682282" y="1935048"/>
                </a:lnTo>
                <a:lnTo>
                  <a:pt x="6682282" y="0"/>
                </a:lnTo>
                <a:close/>
              </a:path>
            </a:pathLst>
          </a:custGeom>
          <a:solidFill>
            <a:srgbClr val="FFC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0900FF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0900FF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0900FF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8498" y="466674"/>
            <a:ext cx="5887084" cy="1113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1" i="0">
                <a:solidFill>
                  <a:srgbClr val="0900FF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8383" y="5234599"/>
            <a:ext cx="3253740" cy="257492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>
              <a:lnSpc>
                <a:spcPts val="4000"/>
              </a:lnSpc>
              <a:spcBef>
                <a:spcPts val="270"/>
              </a:spcBef>
            </a:pPr>
            <a:r>
              <a:rPr sz="3400" b="1" spc="-125" dirty="0">
                <a:solidFill>
                  <a:srgbClr val="0900FF"/>
                </a:solidFill>
                <a:latin typeface="Montserrat SemiBold"/>
                <a:cs typeface="Montserrat SemiBold"/>
              </a:rPr>
              <a:t>Retrouvez</a:t>
            </a:r>
            <a:r>
              <a:rPr sz="3400" b="1" spc="-90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3400" b="1" spc="-25" dirty="0">
                <a:solidFill>
                  <a:srgbClr val="0900FF"/>
                </a:solidFill>
                <a:latin typeface="Montserrat SemiBold"/>
                <a:cs typeface="Montserrat SemiBold"/>
              </a:rPr>
              <a:t>vos </a:t>
            </a:r>
            <a:r>
              <a:rPr sz="3400" b="1" spc="-120" dirty="0">
                <a:solidFill>
                  <a:srgbClr val="0900FF"/>
                </a:solidFill>
                <a:latin typeface="Montserrat SemiBold"/>
                <a:cs typeface="Montserrat SemiBold"/>
              </a:rPr>
              <a:t>bulletins</a:t>
            </a:r>
            <a:r>
              <a:rPr sz="3400" b="1" spc="-165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3400" b="1" spc="-25" dirty="0">
                <a:solidFill>
                  <a:srgbClr val="0900FF"/>
                </a:solidFill>
                <a:latin typeface="Montserrat SemiBold"/>
                <a:cs typeface="Montserrat SemiBold"/>
              </a:rPr>
              <a:t>de </a:t>
            </a:r>
            <a:r>
              <a:rPr sz="3400" b="1" spc="-120" dirty="0">
                <a:solidFill>
                  <a:srgbClr val="0900FF"/>
                </a:solidFill>
                <a:latin typeface="Montserrat SemiBold"/>
                <a:cs typeface="Montserrat SemiBold"/>
              </a:rPr>
              <a:t>paie</a:t>
            </a:r>
            <a:r>
              <a:rPr sz="3400" b="1" spc="-135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3400" b="1" spc="-95" dirty="0">
                <a:solidFill>
                  <a:srgbClr val="0900FF"/>
                </a:solidFill>
                <a:latin typeface="Montserrat SemiBold"/>
                <a:cs typeface="Montserrat SemiBold"/>
              </a:rPr>
              <a:t>dans</a:t>
            </a:r>
            <a:r>
              <a:rPr sz="3400" b="1" spc="-135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3400" b="1" spc="-100" dirty="0">
                <a:solidFill>
                  <a:srgbClr val="0900FF"/>
                </a:solidFill>
                <a:latin typeface="Montserrat SemiBold"/>
                <a:cs typeface="Montserrat SemiBold"/>
              </a:rPr>
              <a:t>votre </a:t>
            </a:r>
            <a:r>
              <a:rPr sz="3400" b="1" spc="-90" dirty="0">
                <a:solidFill>
                  <a:srgbClr val="0900FF"/>
                </a:solidFill>
                <a:latin typeface="Montserrat SemiBold"/>
                <a:cs typeface="Montserrat SemiBold"/>
              </a:rPr>
              <a:t>coffre-</a:t>
            </a:r>
            <a:r>
              <a:rPr sz="3400" b="1" spc="-20" dirty="0">
                <a:solidFill>
                  <a:srgbClr val="0900FF"/>
                </a:solidFill>
                <a:latin typeface="Montserrat SemiBold"/>
                <a:cs typeface="Montserrat SemiBold"/>
              </a:rPr>
              <a:t>fort </a:t>
            </a:r>
            <a:r>
              <a:rPr sz="3400" b="1" spc="-10" dirty="0">
                <a:solidFill>
                  <a:srgbClr val="0900FF"/>
                </a:solidFill>
                <a:latin typeface="Montserrat SemiBold"/>
                <a:cs typeface="Montserrat SemiBold"/>
              </a:rPr>
              <a:t>numérique</a:t>
            </a:r>
            <a:endParaRPr sz="3400">
              <a:latin typeface="Montserrat SemiBold"/>
              <a:cs typeface="Montserrat SemiBo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6481" y="8000784"/>
            <a:ext cx="3408679" cy="1660525"/>
          </a:xfrm>
          <a:prstGeom prst="rect">
            <a:avLst/>
          </a:prstGeom>
          <a:solidFill>
            <a:srgbClr val="FAC300"/>
          </a:solidFill>
        </p:spPr>
        <p:txBody>
          <a:bodyPr vert="horz" wrap="square" lIns="0" tIns="146050" rIns="0" bIns="0" rtlCol="0">
            <a:spAutoFit/>
          </a:bodyPr>
          <a:lstStyle/>
          <a:p>
            <a:pPr marL="208279" marR="142875">
              <a:lnSpc>
                <a:spcPts val="1300"/>
              </a:lnSpc>
              <a:spcBef>
                <a:spcPts val="1150"/>
              </a:spcBef>
            </a:pPr>
            <a:r>
              <a:rPr sz="1100" b="0" spc="-75" dirty="0">
                <a:solidFill>
                  <a:srgbClr val="716F6F"/>
                </a:solidFill>
                <a:latin typeface="Montserrat Medium"/>
                <a:cs typeface="Montserrat Medium"/>
              </a:rPr>
              <a:t>Avec</a:t>
            </a:r>
            <a:r>
              <a:rPr sz="1100" b="0" spc="-9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0" spc="-85" dirty="0">
                <a:solidFill>
                  <a:srgbClr val="716F6F"/>
                </a:solidFill>
                <a:latin typeface="Montserrat Medium"/>
                <a:cs typeface="Montserrat Medium"/>
              </a:rPr>
              <a:t>l’intention</a:t>
            </a:r>
            <a:r>
              <a:rPr sz="1100" b="0" spc="-9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0" spc="-50" dirty="0">
                <a:solidFill>
                  <a:srgbClr val="716F6F"/>
                </a:solidFill>
                <a:latin typeface="Montserrat Medium"/>
                <a:cs typeface="Montserrat Medium"/>
              </a:rPr>
              <a:t>de</a:t>
            </a:r>
            <a:r>
              <a:rPr sz="1100" b="0" spc="-9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0" spc="-75" dirty="0">
                <a:solidFill>
                  <a:srgbClr val="716F6F"/>
                </a:solidFill>
                <a:latin typeface="Montserrat Medium"/>
                <a:cs typeface="Montserrat Medium"/>
              </a:rPr>
              <a:t>vous</a:t>
            </a:r>
            <a:r>
              <a:rPr sz="1100" b="0" spc="-9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0" spc="-70" dirty="0">
                <a:solidFill>
                  <a:srgbClr val="716F6F"/>
                </a:solidFill>
                <a:latin typeface="Montserrat Medium"/>
                <a:cs typeface="Montserrat Medium"/>
              </a:rPr>
              <a:t>simplifier</a:t>
            </a:r>
            <a:r>
              <a:rPr sz="1100" b="0" spc="-9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0" spc="-55" dirty="0">
                <a:solidFill>
                  <a:srgbClr val="716F6F"/>
                </a:solidFill>
                <a:latin typeface="Montserrat Medium"/>
                <a:cs typeface="Montserrat Medium"/>
              </a:rPr>
              <a:t>la</a:t>
            </a:r>
            <a:r>
              <a:rPr sz="1100" b="0" spc="-9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0" spc="-25" dirty="0">
                <a:solidFill>
                  <a:srgbClr val="716F6F"/>
                </a:solidFill>
                <a:latin typeface="Montserrat Medium"/>
                <a:cs typeface="Montserrat Medium"/>
              </a:rPr>
              <a:t>vie </a:t>
            </a:r>
            <a:r>
              <a:rPr sz="1100" b="0" spc="-85" dirty="0">
                <a:solidFill>
                  <a:srgbClr val="716F6F"/>
                </a:solidFill>
                <a:latin typeface="Montserrat Medium"/>
                <a:cs typeface="Montserrat Medium"/>
              </a:rPr>
              <a:t>administrative,</a:t>
            </a:r>
            <a:r>
              <a:rPr sz="1100" b="0" spc="-75" dirty="0">
                <a:solidFill>
                  <a:srgbClr val="716F6F"/>
                </a:solidFill>
                <a:latin typeface="Montserrat Medium"/>
                <a:cs typeface="Montserrat Medium"/>
              </a:rPr>
              <a:t> votre </a:t>
            </a:r>
            <a:r>
              <a:rPr sz="1100" b="0" spc="-85" dirty="0">
                <a:solidFill>
                  <a:srgbClr val="716F6F"/>
                </a:solidFill>
                <a:latin typeface="Montserrat Medium"/>
                <a:cs typeface="Montserrat Medium"/>
              </a:rPr>
              <a:t>employeur</a:t>
            </a:r>
            <a:r>
              <a:rPr sz="1100" b="0" spc="-7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0" spc="-75" dirty="0">
                <a:solidFill>
                  <a:srgbClr val="716F6F"/>
                </a:solidFill>
                <a:latin typeface="Montserrat Medium"/>
                <a:cs typeface="Montserrat Medium"/>
              </a:rPr>
              <a:t>vous </a:t>
            </a:r>
            <a:r>
              <a:rPr sz="1100" b="0" spc="-80" dirty="0">
                <a:solidFill>
                  <a:srgbClr val="716F6F"/>
                </a:solidFill>
                <a:latin typeface="Montserrat Medium"/>
                <a:cs typeface="Montserrat Medium"/>
              </a:rPr>
              <a:t>propose</a:t>
            </a:r>
            <a:r>
              <a:rPr sz="1100" b="0" spc="-7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0" spc="-25" dirty="0">
                <a:solidFill>
                  <a:srgbClr val="716F6F"/>
                </a:solidFill>
                <a:latin typeface="Montserrat Medium"/>
                <a:cs typeface="Montserrat Medium"/>
              </a:rPr>
              <a:t>de </a:t>
            </a:r>
            <a:r>
              <a:rPr sz="1100" b="0" spc="-80" dirty="0">
                <a:solidFill>
                  <a:srgbClr val="716F6F"/>
                </a:solidFill>
                <a:latin typeface="Montserrat Medium"/>
                <a:cs typeface="Montserrat Medium"/>
              </a:rPr>
              <a:t>déposer </a:t>
            </a:r>
            <a:r>
              <a:rPr sz="1100" b="1" spc="-85" dirty="0">
                <a:solidFill>
                  <a:srgbClr val="716F6F"/>
                </a:solidFill>
                <a:latin typeface="Montserrat"/>
                <a:cs typeface="Montserrat"/>
              </a:rPr>
              <a:t>gratuitement</a:t>
            </a:r>
            <a:r>
              <a:rPr sz="1100" b="1" spc="-9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1100" b="0" spc="-80" dirty="0">
                <a:solidFill>
                  <a:srgbClr val="716F6F"/>
                </a:solidFill>
                <a:latin typeface="Montserrat Medium"/>
                <a:cs typeface="Montserrat Medium"/>
              </a:rPr>
              <a:t>chaque </a:t>
            </a:r>
            <a:r>
              <a:rPr sz="1100" b="0" spc="-70" dirty="0">
                <a:solidFill>
                  <a:srgbClr val="716F6F"/>
                </a:solidFill>
                <a:latin typeface="Montserrat Medium"/>
                <a:cs typeface="Montserrat Medium"/>
              </a:rPr>
              <a:t>mois</a:t>
            </a:r>
            <a:r>
              <a:rPr sz="1100" b="0" spc="-7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0" spc="-70" dirty="0">
                <a:solidFill>
                  <a:srgbClr val="716F6F"/>
                </a:solidFill>
                <a:latin typeface="Montserrat Medium"/>
                <a:cs typeface="Montserrat Medium"/>
              </a:rPr>
              <a:t>vos</a:t>
            </a:r>
            <a:r>
              <a:rPr sz="1100" b="0" spc="-8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0" spc="-65" dirty="0">
                <a:solidFill>
                  <a:srgbClr val="716F6F"/>
                </a:solidFill>
                <a:latin typeface="Montserrat Medium"/>
                <a:cs typeface="Montserrat Medium"/>
              </a:rPr>
              <a:t>bulletins </a:t>
            </a:r>
            <a:r>
              <a:rPr sz="1100" b="0" spc="-50" dirty="0">
                <a:solidFill>
                  <a:srgbClr val="716F6F"/>
                </a:solidFill>
                <a:latin typeface="Montserrat Medium"/>
                <a:cs typeface="Montserrat Medium"/>
              </a:rPr>
              <a:t>de</a:t>
            </a:r>
            <a:r>
              <a:rPr sz="1100" b="0" spc="-10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0" spc="-70" dirty="0">
                <a:solidFill>
                  <a:srgbClr val="716F6F"/>
                </a:solidFill>
                <a:latin typeface="Montserrat Medium"/>
                <a:cs typeface="Montserrat Medium"/>
              </a:rPr>
              <a:t>paie</a:t>
            </a:r>
            <a:r>
              <a:rPr sz="1100" b="0" spc="-10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0" spc="-70" dirty="0">
                <a:solidFill>
                  <a:srgbClr val="716F6F"/>
                </a:solidFill>
                <a:latin typeface="Montserrat Medium"/>
                <a:cs typeface="Montserrat Medium"/>
              </a:rPr>
              <a:t>dans</a:t>
            </a:r>
            <a:r>
              <a:rPr sz="1100" b="0" spc="-10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1" spc="-80" dirty="0">
                <a:solidFill>
                  <a:srgbClr val="716F6F"/>
                </a:solidFill>
                <a:latin typeface="Montserrat"/>
                <a:cs typeface="Montserrat"/>
              </a:rPr>
              <a:t>votre</a:t>
            </a:r>
            <a:r>
              <a:rPr sz="1100" b="1" spc="-9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1100" b="1" spc="-80" dirty="0">
                <a:solidFill>
                  <a:srgbClr val="716F6F"/>
                </a:solidFill>
                <a:latin typeface="Montserrat"/>
                <a:cs typeface="Montserrat"/>
              </a:rPr>
              <a:t>coffre-</a:t>
            </a:r>
            <a:r>
              <a:rPr sz="1100" b="1" spc="-65" dirty="0">
                <a:solidFill>
                  <a:srgbClr val="716F6F"/>
                </a:solidFill>
                <a:latin typeface="Montserrat"/>
                <a:cs typeface="Montserrat"/>
              </a:rPr>
              <a:t>fort</a:t>
            </a:r>
            <a:r>
              <a:rPr sz="1100" b="1" spc="-9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1100" b="1" spc="-10" dirty="0">
                <a:solidFill>
                  <a:srgbClr val="716F6F"/>
                </a:solidFill>
                <a:latin typeface="Montserrat"/>
                <a:cs typeface="Montserrat"/>
              </a:rPr>
              <a:t>numérique </a:t>
            </a:r>
            <a:r>
              <a:rPr sz="1100" b="1" spc="-85" dirty="0">
                <a:solidFill>
                  <a:srgbClr val="716F6F"/>
                </a:solidFill>
                <a:latin typeface="Montserrat"/>
                <a:cs typeface="Montserrat"/>
              </a:rPr>
              <a:t>personnel</a:t>
            </a:r>
            <a:r>
              <a:rPr sz="1100" b="1" spc="-5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1100" b="1" spc="-10" dirty="0">
                <a:solidFill>
                  <a:srgbClr val="716F6F"/>
                </a:solidFill>
                <a:latin typeface="Montserrat"/>
                <a:cs typeface="Montserrat"/>
              </a:rPr>
              <a:t>Digiposte</a:t>
            </a:r>
            <a:r>
              <a:rPr sz="1100" b="1" spc="-10" dirty="0">
                <a:solidFill>
                  <a:srgbClr val="716F6F"/>
                </a:solidFill>
                <a:latin typeface="Montserrat SemiBold"/>
                <a:cs typeface="Montserrat SemiBold"/>
              </a:rPr>
              <a:t>.</a:t>
            </a:r>
            <a:endParaRPr sz="1100">
              <a:latin typeface="Montserrat SemiBold"/>
              <a:cs typeface="Montserrat SemiBold"/>
            </a:endParaRPr>
          </a:p>
          <a:p>
            <a:pPr marL="208279">
              <a:lnSpc>
                <a:spcPts val="1310"/>
              </a:lnSpc>
              <a:spcBef>
                <a:spcPts val="1240"/>
              </a:spcBef>
            </a:pPr>
            <a:r>
              <a:rPr sz="1100" b="1" spc="-80" dirty="0">
                <a:solidFill>
                  <a:srgbClr val="716F6F"/>
                </a:solidFill>
                <a:latin typeface="Montserrat"/>
                <a:cs typeface="Montserrat"/>
              </a:rPr>
              <a:t>Activez</a:t>
            </a:r>
            <a:r>
              <a:rPr sz="1100" b="1" spc="-8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1100" b="1" spc="-80" dirty="0">
                <a:solidFill>
                  <a:srgbClr val="716F6F"/>
                </a:solidFill>
                <a:latin typeface="Montserrat"/>
                <a:cs typeface="Montserrat"/>
              </a:rPr>
              <a:t>votre coffre-</a:t>
            </a:r>
            <a:r>
              <a:rPr sz="1100" b="1" spc="-65" dirty="0">
                <a:solidFill>
                  <a:srgbClr val="716F6F"/>
                </a:solidFill>
                <a:latin typeface="Montserrat"/>
                <a:cs typeface="Montserrat"/>
              </a:rPr>
              <a:t>fort</a:t>
            </a:r>
            <a:r>
              <a:rPr sz="1100" b="1" spc="-9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1100" b="0" spc="-80" dirty="0">
                <a:solidFill>
                  <a:srgbClr val="716F6F"/>
                </a:solidFill>
                <a:latin typeface="Montserrat Medium"/>
                <a:cs typeface="Montserrat Medium"/>
              </a:rPr>
              <a:t>simplement</a:t>
            </a:r>
            <a:r>
              <a:rPr sz="1100" b="0" spc="-8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0" spc="-50" dirty="0">
                <a:solidFill>
                  <a:srgbClr val="716F6F"/>
                </a:solidFill>
                <a:latin typeface="Montserrat Medium"/>
                <a:cs typeface="Montserrat Medium"/>
              </a:rPr>
              <a:t>en</a:t>
            </a:r>
            <a:r>
              <a:rPr sz="1100" b="0" spc="-9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suivant</a:t>
            </a:r>
            <a:endParaRPr sz="1100">
              <a:latin typeface="Montserrat Medium"/>
              <a:cs typeface="Montserrat Medium"/>
            </a:endParaRPr>
          </a:p>
          <a:p>
            <a:pPr marL="208279">
              <a:lnSpc>
                <a:spcPts val="1310"/>
              </a:lnSpc>
            </a:pPr>
            <a:r>
              <a:rPr sz="1100" b="0" spc="-65" dirty="0">
                <a:solidFill>
                  <a:srgbClr val="716F6F"/>
                </a:solidFill>
                <a:latin typeface="Montserrat Medium"/>
                <a:cs typeface="Montserrat Medium"/>
              </a:rPr>
              <a:t>les</a:t>
            </a:r>
            <a:r>
              <a:rPr sz="1100" b="0" spc="-11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0" spc="140" dirty="0">
                <a:solidFill>
                  <a:srgbClr val="716F6F"/>
                </a:solidFill>
                <a:latin typeface="Montserrat Medium"/>
                <a:cs typeface="Montserrat Medium"/>
              </a:rPr>
              <a:t>3</a:t>
            </a:r>
            <a:r>
              <a:rPr sz="1100" b="0" spc="-10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0" spc="-75" dirty="0">
                <a:solidFill>
                  <a:srgbClr val="716F6F"/>
                </a:solidFill>
                <a:latin typeface="Montserrat Medium"/>
                <a:cs typeface="Montserrat Medium"/>
              </a:rPr>
              <a:t>étapes</a:t>
            </a:r>
            <a:r>
              <a:rPr sz="1100" b="0" spc="-10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0" spc="-80" dirty="0">
                <a:solidFill>
                  <a:srgbClr val="716F6F"/>
                </a:solidFill>
                <a:latin typeface="Montserrat Medium"/>
                <a:cs typeface="Montserrat Medium"/>
              </a:rPr>
              <a:t>mentionnées</a:t>
            </a:r>
            <a:r>
              <a:rPr sz="1100" b="0" spc="-10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0" spc="-50" dirty="0">
                <a:solidFill>
                  <a:srgbClr val="716F6F"/>
                </a:solidFill>
                <a:latin typeface="Montserrat Medium"/>
                <a:cs typeface="Montserrat Medium"/>
              </a:rPr>
              <a:t>au</a:t>
            </a:r>
            <a:r>
              <a:rPr sz="1100" b="0" spc="-10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11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verso.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45600" y="5240181"/>
            <a:ext cx="2841625" cy="3022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-</a:t>
            </a:r>
            <a:r>
              <a:rPr sz="900" spc="-5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65" dirty="0">
                <a:solidFill>
                  <a:srgbClr val="716F6F"/>
                </a:solidFill>
                <a:latin typeface="Montserrat"/>
                <a:cs typeface="Montserrat"/>
              </a:rPr>
              <a:t>Téléchargez</a:t>
            </a:r>
            <a:r>
              <a:rPr sz="900" b="1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35" dirty="0">
                <a:solidFill>
                  <a:srgbClr val="716F6F"/>
                </a:solidFill>
                <a:latin typeface="Montserrat"/>
                <a:cs typeface="Montserrat"/>
              </a:rPr>
              <a:t>et</a:t>
            </a:r>
            <a:r>
              <a:rPr sz="900" b="1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60" dirty="0">
                <a:solidFill>
                  <a:srgbClr val="716F6F"/>
                </a:solidFill>
                <a:latin typeface="Montserrat"/>
                <a:cs typeface="Montserrat"/>
              </a:rPr>
              <a:t>sécurisez</a:t>
            </a:r>
            <a:r>
              <a:rPr sz="900" b="1" spc="-7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50" dirty="0">
                <a:solidFill>
                  <a:srgbClr val="716F6F"/>
                </a:solidFill>
                <a:latin typeface="Montserrat"/>
                <a:cs typeface="Montserrat"/>
              </a:rPr>
              <a:t>vos</a:t>
            </a:r>
            <a:r>
              <a:rPr sz="900" b="1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60" dirty="0">
                <a:solidFill>
                  <a:srgbClr val="716F6F"/>
                </a:solidFill>
                <a:latin typeface="Montserrat"/>
                <a:cs typeface="Montserrat"/>
              </a:rPr>
              <a:t>documents</a:t>
            </a:r>
            <a:r>
              <a:rPr sz="900" b="1" spc="-7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personnels</a:t>
            </a:r>
            <a:r>
              <a:rPr sz="900" spc="50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(carte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d’identité,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passeport,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0" dirty="0">
                <a:solidFill>
                  <a:srgbClr val="716F6F"/>
                </a:solidFill>
                <a:latin typeface="Montserrat"/>
                <a:cs typeface="Montserrat"/>
              </a:rPr>
              <a:t>justificatif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5" dirty="0">
                <a:solidFill>
                  <a:srgbClr val="716F6F"/>
                </a:solidFill>
                <a:latin typeface="Montserrat"/>
                <a:cs typeface="Montserrat"/>
              </a:rPr>
              <a:t>de 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domicile,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etc.).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45600" y="5659205"/>
            <a:ext cx="2618105" cy="3022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-</a:t>
            </a:r>
            <a:r>
              <a:rPr sz="900" spc="-6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65" dirty="0">
                <a:solidFill>
                  <a:srgbClr val="716F6F"/>
                </a:solidFill>
                <a:latin typeface="Montserrat"/>
                <a:cs typeface="Montserrat"/>
              </a:rPr>
              <a:t>Stockez</a:t>
            </a:r>
            <a:r>
              <a:rPr sz="900" b="1" spc="-5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35" dirty="0">
                <a:solidFill>
                  <a:srgbClr val="716F6F"/>
                </a:solidFill>
                <a:latin typeface="Montserrat"/>
                <a:cs typeface="Montserrat"/>
              </a:rPr>
              <a:t>en</a:t>
            </a:r>
            <a:r>
              <a:rPr sz="900" b="1" spc="-60" dirty="0">
                <a:solidFill>
                  <a:srgbClr val="716F6F"/>
                </a:solidFill>
                <a:latin typeface="Montserrat"/>
                <a:cs typeface="Montserrat"/>
              </a:rPr>
              <a:t> illimité</a:t>
            </a:r>
            <a:r>
              <a:rPr sz="900" b="1" spc="-8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0" dirty="0">
                <a:solidFill>
                  <a:srgbClr val="716F6F"/>
                </a:solidFill>
                <a:latin typeface="Montserrat"/>
                <a:cs typeface="Montserrat"/>
              </a:rPr>
              <a:t>vos</a:t>
            </a:r>
            <a:r>
              <a:rPr sz="900" spc="-6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bulletins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5" dirty="0">
                <a:solidFill>
                  <a:srgbClr val="716F6F"/>
                </a:solidFill>
                <a:latin typeface="Montserrat"/>
                <a:cs typeface="Montserrat"/>
              </a:rPr>
              <a:t>de</a:t>
            </a:r>
            <a:r>
              <a:rPr sz="900" spc="-6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45" dirty="0">
                <a:solidFill>
                  <a:srgbClr val="716F6F"/>
                </a:solidFill>
                <a:latin typeface="Montserrat"/>
                <a:cs typeface="Montserrat"/>
              </a:rPr>
              <a:t>paie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45" dirty="0">
                <a:solidFill>
                  <a:srgbClr val="716F6F"/>
                </a:solidFill>
                <a:latin typeface="Montserrat"/>
                <a:cs typeface="Montserrat"/>
              </a:rPr>
              <a:t>qui</a:t>
            </a:r>
            <a:r>
              <a:rPr sz="900" spc="-6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45" dirty="0">
                <a:solidFill>
                  <a:srgbClr val="716F6F"/>
                </a:solidFill>
                <a:latin typeface="Montserrat"/>
                <a:cs typeface="Montserrat"/>
              </a:rPr>
              <a:t>ont</a:t>
            </a:r>
            <a:r>
              <a:rPr sz="900" spc="-6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716F6F"/>
                </a:solidFill>
                <a:latin typeface="Montserrat"/>
                <a:cs typeface="Montserrat"/>
              </a:rPr>
              <a:t>la </a:t>
            </a:r>
            <a:r>
              <a:rPr sz="900" spc="-45" dirty="0">
                <a:solidFill>
                  <a:srgbClr val="716F6F"/>
                </a:solidFill>
                <a:latin typeface="Montserrat"/>
                <a:cs typeface="Montserrat"/>
              </a:rPr>
              <a:t>même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 valeur </a:t>
            </a:r>
            <a:r>
              <a:rPr sz="900" spc="-45" dirty="0">
                <a:solidFill>
                  <a:srgbClr val="716F6F"/>
                </a:solidFill>
                <a:latin typeface="Montserrat"/>
                <a:cs typeface="Montserrat"/>
              </a:rPr>
              <a:t>que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45" dirty="0">
                <a:solidFill>
                  <a:srgbClr val="716F6F"/>
                </a:solidFill>
                <a:latin typeface="Montserrat"/>
                <a:cs typeface="Montserrat"/>
              </a:rPr>
              <a:t>leurs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équivalents</a:t>
            </a:r>
            <a:r>
              <a:rPr sz="900" spc="-5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papiers.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45600" y="6078228"/>
            <a:ext cx="2911475" cy="3022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-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55" dirty="0">
                <a:solidFill>
                  <a:srgbClr val="716F6F"/>
                </a:solidFill>
                <a:latin typeface="Montserrat"/>
                <a:cs typeface="Montserrat"/>
              </a:rPr>
              <a:t>Profitez </a:t>
            </a:r>
            <a:r>
              <a:rPr sz="900" b="1" spc="-40" dirty="0">
                <a:solidFill>
                  <a:srgbClr val="716F6F"/>
                </a:solidFill>
                <a:latin typeface="Montserrat"/>
                <a:cs typeface="Montserrat"/>
              </a:rPr>
              <a:t>de</a:t>
            </a:r>
            <a:r>
              <a:rPr sz="900" b="1" spc="-5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90" dirty="0">
                <a:solidFill>
                  <a:srgbClr val="716F6F"/>
                </a:solidFill>
                <a:latin typeface="Montserrat"/>
                <a:cs typeface="Montserrat"/>
              </a:rPr>
              <a:t>5</a:t>
            </a:r>
            <a:r>
              <a:rPr sz="900" b="1" spc="-5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40" dirty="0">
                <a:solidFill>
                  <a:srgbClr val="716F6F"/>
                </a:solidFill>
                <a:latin typeface="Montserrat"/>
                <a:cs typeface="Montserrat"/>
              </a:rPr>
              <a:t>Go</a:t>
            </a:r>
            <a:r>
              <a:rPr sz="900" b="1" spc="-5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65" dirty="0">
                <a:solidFill>
                  <a:srgbClr val="716F6F"/>
                </a:solidFill>
                <a:latin typeface="Montserrat"/>
                <a:cs typeface="Montserrat"/>
              </a:rPr>
              <a:t>d’espace</a:t>
            </a:r>
            <a:r>
              <a:rPr sz="900" b="1" spc="-8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5" dirty="0">
                <a:solidFill>
                  <a:srgbClr val="716F6F"/>
                </a:solidFill>
                <a:latin typeface="Montserrat"/>
                <a:cs typeface="Montserrat"/>
              </a:rPr>
              <a:t>de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 stockage </a:t>
            </a:r>
            <a:r>
              <a:rPr sz="900" spc="-50" dirty="0">
                <a:solidFill>
                  <a:srgbClr val="716F6F"/>
                </a:solidFill>
                <a:latin typeface="Montserrat"/>
                <a:cs typeface="Montserrat"/>
              </a:rPr>
              <a:t>pour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0" dirty="0">
                <a:solidFill>
                  <a:srgbClr val="716F6F"/>
                </a:solidFill>
                <a:latin typeface="Montserrat"/>
                <a:cs typeface="Montserrat"/>
              </a:rPr>
              <a:t>vos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autres 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documents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(hors</a:t>
            </a:r>
            <a:r>
              <a:rPr sz="900" spc="-4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documents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0" dirty="0">
                <a:solidFill>
                  <a:srgbClr val="716F6F"/>
                </a:solidFill>
                <a:latin typeface="Montserrat"/>
                <a:cs typeface="Montserrat"/>
              </a:rPr>
              <a:t>RH).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66951" y="4066999"/>
            <a:ext cx="3249930" cy="922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100"/>
              </a:lnSpc>
              <a:spcBef>
                <a:spcPts val="100"/>
              </a:spcBef>
            </a:pPr>
            <a:r>
              <a:rPr sz="1100" b="1" spc="-80" dirty="0">
                <a:solidFill>
                  <a:srgbClr val="0900FF"/>
                </a:solidFill>
                <a:latin typeface="Montserrat"/>
                <a:cs typeface="Montserrat"/>
              </a:rPr>
              <a:t>Avec</a:t>
            </a:r>
            <a:r>
              <a:rPr sz="1100" b="1" spc="-85" dirty="0">
                <a:solidFill>
                  <a:srgbClr val="0900FF"/>
                </a:solidFill>
                <a:latin typeface="Montserrat"/>
                <a:cs typeface="Montserrat"/>
              </a:rPr>
              <a:t> Digiposte, </a:t>
            </a:r>
            <a:r>
              <a:rPr sz="1100" b="1" spc="-75" dirty="0">
                <a:solidFill>
                  <a:srgbClr val="0900FF"/>
                </a:solidFill>
                <a:latin typeface="Montserrat"/>
                <a:cs typeface="Montserrat"/>
              </a:rPr>
              <a:t>bénéficiez</a:t>
            </a:r>
            <a:r>
              <a:rPr sz="1100" b="1" spc="-80" dirty="0">
                <a:solidFill>
                  <a:srgbClr val="0900FF"/>
                </a:solidFill>
                <a:latin typeface="Montserrat"/>
                <a:cs typeface="Montserrat"/>
              </a:rPr>
              <a:t> </a:t>
            </a:r>
            <a:r>
              <a:rPr sz="1100" b="1" spc="-75" dirty="0">
                <a:solidFill>
                  <a:srgbClr val="0900FF"/>
                </a:solidFill>
                <a:latin typeface="Montserrat"/>
                <a:cs typeface="Montserrat"/>
              </a:rPr>
              <a:t>aussi</a:t>
            </a:r>
            <a:r>
              <a:rPr sz="1100" b="1" spc="-85" dirty="0">
                <a:solidFill>
                  <a:srgbClr val="0900FF"/>
                </a:solidFill>
                <a:latin typeface="Montserrat"/>
                <a:cs typeface="Montserrat"/>
              </a:rPr>
              <a:t> </a:t>
            </a:r>
            <a:r>
              <a:rPr sz="1100" b="1" spc="-55" dirty="0">
                <a:solidFill>
                  <a:srgbClr val="0900FF"/>
                </a:solidFill>
                <a:latin typeface="Montserrat"/>
                <a:cs typeface="Montserrat"/>
              </a:rPr>
              <a:t>de</a:t>
            </a:r>
            <a:r>
              <a:rPr sz="1100" b="1" spc="-85" dirty="0">
                <a:solidFill>
                  <a:srgbClr val="0900FF"/>
                </a:solidFill>
                <a:latin typeface="Montserrat"/>
                <a:cs typeface="Montserrat"/>
              </a:rPr>
              <a:t> </a:t>
            </a:r>
            <a:r>
              <a:rPr sz="1100" b="1" spc="-10" dirty="0">
                <a:solidFill>
                  <a:srgbClr val="0900FF"/>
                </a:solidFill>
                <a:latin typeface="Montserrat"/>
                <a:cs typeface="Montserrat"/>
              </a:rPr>
              <a:t>nouveaux </a:t>
            </a:r>
            <a:r>
              <a:rPr sz="1100" b="1" spc="-80" dirty="0">
                <a:solidFill>
                  <a:srgbClr val="0900FF"/>
                </a:solidFill>
                <a:latin typeface="Montserrat"/>
                <a:cs typeface="Montserrat"/>
              </a:rPr>
              <a:t>services </a:t>
            </a:r>
            <a:r>
              <a:rPr sz="1100" b="1" spc="-60" dirty="0">
                <a:solidFill>
                  <a:srgbClr val="0900FF"/>
                </a:solidFill>
                <a:latin typeface="Montserrat"/>
                <a:cs typeface="Montserrat"/>
              </a:rPr>
              <a:t>qui</a:t>
            </a:r>
            <a:r>
              <a:rPr sz="1100" b="1" spc="-80" dirty="0">
                <a:solidFill>
                  <a:srgbClr val="0900FF"/>
                </a:solidFill>
                <a:latin typeface="Montserrat"/>
                <a:cs typeface="Montserrat"/>
              </a:rPr>
              <a:t> </a:t>
            </a:r>
            <a:r>
              <a:rPr sz="1100" b="1" spc="-75" dirty="0">
                <a:solidFill>
                  <a:srgbClr val="0900FF"/>
                </a:solidFill>
                <a:latin typeface="Montserrat"/>
                <a:cs typeface="Montserrat"/>
              </a:rPr>
              <a:t>simplifieront</a:t>
            </a:r>
            <a:r>
              <a:rPr sz="1100" b="1" spc="-80" dirty="0">
                <a:solidFill>
                  <a:srgbClr val="0900FF"/>
                </a:solidFill>
                <a:latin typeface="Montserrat"/>
                <a:cs typeface="Montserrat"/>
              </a:rPr>
              <a:t> votre </a:t>
            </a:r>
            <a:r>
              <a:rPr sz="1100" b="1" spc="-65" dirty="0">
                <a:solidFill>
                  <a:srgbClr val="0900FF"/>
                </a:solidFill>
                <a:latin typeface="Montserrat"/>
                <a:cs typeface="Montserrat"/>
              </a:rPr>
              <a:t>vie</a:t>
            </a:r>
            <a:r>
              <a:rPr sz="1100" b="1" spc="-80" dirty="0">
                <a:solidFill>
                  <a:srgbClr val="0900FF"/>
                </a:solidFill>
                <a:latin typeface="Montserrat"/>
                <a:cs typeface="Montserrat"/>
              </a:rPr>
              <a:t> </a:t>
            </a:r>
            <a:r>
              <a:rPr sz="1100" b="1" spc="-85" dirty="0">
                <a:solidFill>
                  <a:srgbClr val="0900FF"/>
                </a:solidFill>
                <a:latin typeface="Montserrat"/>
                <a:cs typeface="Montserrat"/>
              </a:rPr>
              <a:t>administrative</a:t>
            </a:r>
            <a:r>
              <a:rPr sz="1100" b="1" spc="-80" dirty="0">
                <a:solidFill>
                  <a:srgbClr val="0900FF"/>
                </a:solidFill>
                <a:latin typeface="Montserrat"/>
                <a:cs typeface="Montserrat"/>
              </a:rPr>
              <a:t> </a:t>
            </a:r>
            <a:r>
              <a:rPr sz="1100" b="1" spc="-50" dirty="0">
                <a:solidFill>
                  <a:srgbClr val="0900FF"/>
                </a:solidFill>
                <a:latin typeface="Montserrat"/>
                <a:cs typeface="Montserrat"/>
              </a:rPr>
              <a:t>:</a:t>
            </a:r>
            <a:endParaRPr sz="11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1185"/>
              </a:spcBef>
            </a:pPr>
            <a:endParaRPr sz="1100">
              <a:latin typeface="Montserrat"/>
              <a:cs typeface="Montserrat"/>
            </a:endParaRPr>
          </a:p>
          <a:p>
            <a:pPr marL="584835">
              <a:lnSpc>
                <a:spcPct val="100000"/>
              </a:lnSpc>
            </a:pPr>
            <a:r>
              <a:rPr sz="1300" b="1" spc="-75" dirty="0">
                <a:solidFill>
                  <a:srgbClr val="0900FF"/>
                </a:solidFill>
                <a:latin typeface="Montserrat SemiBold"/>
                <a:cs typeface="Montserrat SemiBold"/>
              </a:rPr>
              <a:t>Simple</a:t>
            </a:r>
            <a:r>
              <a:rPr sz="1300" b="1" spc="-100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300" b="1" spc="-55" dirty="0">
                <a:solidFill>
                  <a:srgbClr val="0900FF"/>
                </a:solidFill>
                <a:latin typeface="Montserrat SemiBold"/>
                <a:cs typeface="Montserrat SemiBold"/>
              </a:rPr>
              <a:t>et</a:t>
            </a:r>
            <a:r>
              <a:rPr sz="1300" b="1" spc="-95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300" b="1" spc="-10" dirty="0">
                <a:solidFill>
                  <a:srgbClr val="0900FF"/>
                </a:solidFill>
                <a:latin typeface="Montserrat SemiBold"/>
                <a:cs typeface="Montserrat SemiBold"/>
              </a:rPr>
              <a:t>sécurisé</a:t>
            </a:r>
            <a:endParaRPr sz="1300">
              <a:latin typeface="Montserrat SemiBold"/>
              <a:cs typeface="Montserrat Semi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42968" y="6681527"/>
            <a:ext cx="191262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85" dirty="0">
                <a:solidFill>
                  <a:srgbClr val="0900FF"/>
                </a:solidFill>
                <a:latin typeface="Montserrat SemiBold"/>
                <a:cs typeface="Montserrat SemiBold"/>
              </a:rPr>
              <a:t>Pratique </a:t>
            </a:r>
            <a:r>
              <a:rPr sz="1300" b="1" spc="-55" dirty="0">
                <a:solidFill>
                  <a:srgbClr val="0900FF"/>
                </a:solidFill>
                <a:latin typeface="Montserrat SemiBold"/>
                <a:cs typeface="Montserrat SemiBold"/>
              </a:rPr>
              <a:t>et</a:t>
            </a:r>
            <a:r>
              <a:rPr sz="1300" b="1" spc="-85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300" b="1" spc="-75" dirty="0">
                <a:solidFill>
                  <a:srgbClr val="0900FF"/>
                </a:solidFill>
                <a:latin typeface="Montserrat SemiBold"/>
                <a:cs typeface="Montserrat SemiBold"/>
              </a:rPr>
              <a:t>automatique</a:t>
            </a:r>
            <a:endParaRPr sz="1300">
              <a:latin typeface="Montserrat SemiBold"/>
              <a:cs typeface="Montserrat Semi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52224" y="7164466"/>
            <a:ext cx="2937510" cy="5816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-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60" dirty="0">
                <a:solidFill>
                  <a:srgbClr val="716F6F"/>
                </a:solidFill>
                <a:latin typeface="Montserrat"/>
                <a:cs typeface="Montserrat"/>
              </a:rPr>
              <a:t>Centralisez</a:t>
            </a:r>
            <a:r>
              <a:rPr sz="900" b="1" spc="-5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60" dirty="0">
                <a:solidFill>
                  <a:srgbClr val="716F6F"/>
                </a:solidFill>
                <a:latin typeface="Montserrat"/>
                <a:cs typeface="Montserrat"/>
              </a:rPr>
              <a:t>automatiquement</a:t>
            </a:r>
            <a:r>
              <a:rPr sz="900" b="1" spc="-5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45" dirty="0">
                <a:solidFill>
                  <a:srgbClr val="716F6F"/>
                </a:solidFill>
                <a:latin typeface="Montserrat"/>
                <a:cs typeface="Montserrat"/>
              </a:rPr>
              <a:t>tous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0" dirty="0">
                <a:solidFill>
                  <a:srgbClr val="716F6F"/>
                </a:solidFill>
                <a:latin typeface="Montserrat"/>
                <a:cs typeface="Montserrat"/>
              </a:rPr>
              <a:t>vos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documents 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personnels</a:t>
            </a:r>
            <a:r>
              <a:rPr sz="900" spc="-2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:</a:t>
            </a:r>
            <a:r>
              <a:rPr sz="900" spc="-2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factures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d’électricité,</a:t>
            </a:r>
            <a:r>
              <a:rPr sz="900" spc="-2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téléphonie,</a:t>
            </a:r>
            <a:r>
              <a:rPr sz="900" spc="-2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boutique</a:t>
            </a:r>
            <a:r>
              <a:rPr sz="900" spc="-2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716F6F"/>
                </a:solidFill>
                <a:latin typeface="Montserrat"/>
                <a:cs typeface="Montserrat"/>
              </a:rPr>
              <a:t>en </a:t>
            </a:r>
            <a:r>
              <a:rPr sz="900" spc="-50" dirty="0">
                <a:solidFill>
                  <a:srgbClr val="716F6F"/>
                </a:solidFill>
                <a:latin typeface="Montserrat"/>
                <a:cs typeface="Montserrat"/>
              </a:rPr>
              <a:t>ligne,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relevés</a:t>
            </a:r>
            <a:r>
              <a:rPr sz="900" spc="-5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5" dirty="0">
                <a:solidFill>
                  <a:srgbClr val="716F6F"/>
                </a:solidFill>
                <a:latin typeface="Montserrat"/>
                <a:cs typeface="Montserrat"/>
              </a:rPr>
              <a:t>de</a:t>
            </a:r>
            <a:r>
              <a:rPr sz="900" spc="-4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compte,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relevés</a:t>
            </a:r>
            <a:r>
              <a:rPr sz="900" spc="-4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5" dirty="0">
                <a:solidFill>
                  <a:srgbClr val="716F6F"/>
                </a:solidFill>
                <a:latin typeface="Montserrat"/>
                <a:cs typeface="Montserrat"/>
              </a:rPr>
              <a:t>de</a:t>
            </a:r>
            <a:r>
              <a:rPr sz="900" spc="-4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0" dirty="0">
                <a:solidFill>
                  <a:srgbClr val="716F6F"/>
                </a:solidFill>
                <a:latin typeface="Montserrat"/>
                <a:cs typeface="Montserrat"/>
              </a:rPr>
              <a:t>mutuelle, </a:t>
            </a:r>
            <a:r>
              <a:rPr sz="900" spc="-20" dirty="0">
                <a:solidFill>
                  <a:srgbClr val="716F6F"/>
                </a:solidFill>
                <a:latin typeface="Montserrat"/>
                <a:cs typeface="Montserrat"/>
              </a:rPr>
              <a:t>avis 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d’imposition,</a:t>
            </a:r>
            <a:r>
              <a:rPr sz="900" spc="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0" dirty="0">
                <a:solidFill>
                  <a:srgbClr val="716F6F"/>
                </a:solidFill>
                <a:latin typeface="Montserrat"/>
                <a:cs typeface="Montserrat"/>
              </a:rPr>
              <a:t>etc.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52224" y="7862839"/>
            <a:ext cx="2940685" cy="3022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-</a:t>
            </a:r>
            <a:r>
              <a:rPr sz="900" spc="-6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55" dirty="0">
                <a:solidFill>
                  <a:srgbClr val="716F6F"/>
                </a:solidFill>
                <a:latin typeface="Montserrat"/>
                <a:cs typeface="Montserrat"/>
              </a:rPr>
              <a:t>Partagez</a:t>
            </a:r>
            <a:r>
              <a:rPr sz="900" b="1" spc="-60" dirty="0">
                <a:solidFill>
                  <a:srgbClr val="716F6F"/>
                </a:solidFill>
                <a:latin typeface="Montserrat"/>
                <a:cs typeface="Montserrat"/>
              </a:rPr>
              <a:t> facilement</a:t>
            </a:r>
            <a:r>
              <a:rPr sz="900" b="1" spc="-8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et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à</a:t>
            </a:r>
            <a:r>
              <a:rPr sz="900" spc="-6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45" dirty="0">
                <a:solidFill>
                  <a:srgbClr val="716F6F"/>
                </a:solidFill>
                <a:latin typeface="Montserrat"/>
                <a:cs typeface="Montserrat"/>
              </a:rPr>
              <a:t>tout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moment</a:t>
            </a:r>
            <a:r>
              <a:rPr sz="900" spc="-7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0" dirty="0">
                <a:solidFill>
                  <a:srgbClr val="716F6F"/>
                </a:solidFill>
                <a:latin typeface="Montserrat"/>
                <a:cs typeface="Montserrat"/>
              </a:rPr>
              <a:t>vos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45" dirty="0">
                <a:solidFill>
                  <a:srgbClr val="716F6F"/>
                </a:solidFill>
                <a:latin typeface="Montserrat"/>
                <a:cs typeface="Montserrat"/>
              </a:rPr>
              <a:t>documents</a:t>
            </a:r>
            <a:r>
              <a:rPr sz="900" spc="50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avec</a:t>
            </a:r>
            <a:r>
              <a:rPr sz="900" spc="-7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45" dirty="0">
                <a:solidFill>
                  <a:srgbClr val="716F6F"/>
                </a:solidFill>
                <a:latin typeface="Montserrat"/>
                <a:cs typeface="Montserrat"/>
              </a:rPr>
              <a:t>des</a:t>
            </a:r>
            <a:r>
              <a:rPr sz="900" spc="-7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45" dirty="0">
                <a:solidFill>
                  <a:srgbClr val="716F6F"/>
                </a:solidFill>
                <a:latin typeface="Montserrat"/>
                <a:cs typeface="Montserrat"/>
              </a:rPr>
              <a:t>tiers</a:t>
            </a:r>
            <a:r>
              <a:rPr sz="900" spc="-7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5" dirty="0">
                <a:solidFill>
                  <a:srgbClr val="716F6F"/>
                </a:solidFill>
                <a:latin typeface="Montserrat"/>
                <a:cs typeface="Montserrat"/>
              </a:rPr>
              <a:t>en</a:t>
            </a:r>
            <a:r>
              <a:rPr sz="900" spc="-7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toute</a:t>
            </a:r>
            <a:r>
              <a:rPr sz="900" spc="-6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sécurité.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43003" y="8474295"/>
            <a:ext cx="203390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90" dirty="0">
                <a:solidFill>
                  <a:srgbClr val="0900FF"/>
                </a:solidFill>
                <a:latin typeface="Montserrat SemiBold"/>
                <a:cs typeface="Montserrat SemiBold"/>
              </a:rPr>
              <a:t>Accessible</a:t>
            </a:r>
            <a:r>
              <a:rPr sz="1300" b="1" spc="-100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300" b="1" dirty="0">
                <a:solidFill>
                  <a:srgbClr val="0900FF"/>
                </a:solidFill>
                <a:latin typeface="Montserrat SemiBold"/>
                <a:cs typeface="Montserrat SemiBold"/>
              </a:rPr>
              <a:t>à</a:t>
            </a:r>
            <a:r>
              <a:rPr sz="1300" b="1" spc="-95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300" b="1" spc="-65" dirty="0">
                <a:solidFill>
                  <a:srgbClr val="0900FF"/>
                </a:solidFill>
                <a:latin typeface="Montserrat SemiBold"/>
                <a:cs typeface="Montserrat SemiBold"/>
              </a:rPr>
              <a:t>tout</a:t>
            </a:r>
            <a:r>
              <a:rPr sz="1300" b="1" spc="-105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300" b="1" spc="-60" dirty="0">
                <a:solidFill>
                  <a:srgbClr val="0900FF"/>
                </a:solidFill>
                <a:latin typeface="Montserrat SemiBold"/>
                <a:cs typeface="Montserrat SemiBold"/>
              </a:rPr>
              <a:t>moment</a:t>
            </a:r>
            <a:endParaRPr sz="1300">
              <a:latin typeface="Montserrat SemiBold"/>
              <a:cs typeface="Montserrat Semi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40776" y="8944847"/>
            <a:ext cx="2837815" cy="3022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-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65" dirty="0">
                <a:solidFill>
                  <a:srgbClr val="716F6F"/>
                </a:solidFill>
                <a:latin typeface="Montserrat"/>
                <a:cs typeface="Montserrat"/>
              </a:rPr>
              <a:t>Accédez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à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0" dirty="0">
                <a:solidFill>
                  <a:srgbClr val="716F6F"/>
                </a:solidFill>
                <a:latin typeface="Montserrat"/>
                <a:cs typeface="Montserrat"/>
              </a:rPr>
              <a:t>vos 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documents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depuis</a:t>
            </a:r>
            <a:r>
              <a:rPr sz="900" spc="-5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votre</a:t>
            </a:r>
            <a:r>
              <a:rPr sz="900" spc="-5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60" dirty="0">
                <a:solidFill>
                  <a:srgbClr val="716F6F"/>
                </a:solidFill>
                <a:latin typeface="Montserrat"/>
                <a:cs typeface="Montserrat"/>
              </a:rPr>
              <a:t>ordinateur</a:t>
            </a:r>
            <a:r>
              <a:rPr sz="900" b="1" spc="-7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716F6F"/>
                </a:solidFill>
                <a:latin typeface="Montserrat"/>
                <a:cs typeface="Montserrat"/>
              </a:rPr>
              <a:t>ou 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votre</a:t>
            </a:r>
            <a:r>
              <a:rPr sz="900" spc="-4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60" dirty="0">
                <a:solidFill>
                  <a:srgbClr val="716F6F"/>
                </a:solidFill>
                <a:latin typeface="Montserrat"/>
                <a:cs typeface="Montserrat"/>
              </a:rPr>
              <a:t>smartphone,</a:t>
            </a:r>
            <a:r>
              <a:rPr sz="900" b="1" spc="-3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60" dirty="0">
                <a:solidFill>
                  <a:srgbClr val="716F6F"/>
                </a:solidFill>
                <a:latin typeface="Montserrat"/>
                <a:cs typeface="Montserrat"/>
              </a:rPr>
              <a:t>tablette</a:t>
            </a:r>
            <a:r>
              <a:rPr sz="900" b="1" spc="-6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5" dirty="0">
                <a:solidFill>
                  <a:srgbClr val="716F6F"/>
                </a:solidFill>
                <a:latin typeface="Montserrat"/>
                <a:cs typeface="Montserrat"/>
              </a:rPr>
              <a:t>grâce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à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l’application.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40890" y="9363871"/>
            <a:ext cx="2696845" cy="302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-</a:t>
            </a:r>
            <a:r>
              <a:rPr sz="900" spc="-7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55" dirty="0">
                <a:solidFill>
                  <a:srgbClr val="716F6F"/>
                </a:solidFill>
                <a:latin typeface="Montserrat"/>
                <a:cs typeface="Montserrat"/>
              </a:rPr>
              <a:t>Bénéficiez</a:t>
            </a:r>
            <a:r>
              <a:rPr sz="900" b="1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40" dirty="0">
                <a:solidFill>
                  <a:srgbClr val="716F6F"/>
                </a:solidFill>
                <a:latin typeface="Montserrat"/>
                <a:cs typeface="Montserrat"/>
              </a:rPr>
              <a:t>de</a:t>
            </a:r>
            <a:r>
              <a:rPr sz="900" b="1" spc="-6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60" dirty="0">
                <a:solidFill>
                  <a:srgbClr val="716F6F"/>
                </a:solidFill>
                <a:latin typeface="Montserrat"/>
                <a:cs typeface="Montserrat"/>
              </a:rPr>
              <a:t>l’accès</a:t>
            </a:r>
            <a:r>
              <a:rPr sz="900" b="1" spc="-6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dirty="0">
                <a:solidFill>
                  <a:srgbClr val="716F6F"/>
                </a:solidFill>
                <a:latin typeface="Montserrat"/>
                <a:cs typeface="Montserrat"/>
              </a:rPr>
              <a:t>à</a:t>
            </a:r>
            <a:r>
              <a:rPr sz="900" b="1" spc="-6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45" dirty="0">
                <a:solidFill>
                  <a:srgbClr val="716F6F"/>
                </a:solidFill>
                <a:latin typeface="Montserrat"/>
                <a:cs typeface="Montserrat"/>
              </a:rPr>
              <a:t>vie</a:t>
            </a:r>
            <a:r>
              <a:rPr sz="900" b="1" spc="-7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dirty="0">
                <a:solidFill>
                  <a:srgbClr val="716F6F"/>
                </a:solidFill>
                <a:latin typeface="Montserrat"/>
                <a:cs typeface="Montserrat"/>
              </a:rPr>
              <a:t>à</a:t>
            </a:r>
            <a:r>
              <a:rPr sz="900" b="1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50" dirty="0">
                <a:solidFill>
                  <a:srgbClr val="716F6F"/>
                </a:solidFill>
                <a:latin typeface="Montserrat"/>
                <a:cs typeface="Montserrat"/>
              </a:rPr>
              <a:t>tous</a:t>
            </a:r>
            <a:r>
              <a:rPr sz="900" b="1" spc="-6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50" dirty="0">
                <a:solidFill>
                  <a:srgbClr val="716F6F"/>
                </a:solidFill>
                <a:latin typeface="Montserrat"/>
                <a:cs typeface="Montserrat"/>
              </a:rPr>
              <a:t>vos</a:t>
            </a:r>
            <a:r>
              <a:rPr sz="900" b="1" spc="-7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25" dirty="0">
                <a:solidFill>
                  <a:srgbClr val="716F6F"/>
                </a:solidFill>
                <a:latin typeface="Montserrat"/>
                <a:cs typeface="Montserrat"/>
              </a:rPr>
              <a:t>documents</a:t>
            </a:r>
            <a:endParaRPr sz="9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7j/7</a:t>
            </a:r>
            <a:r>
              <a:rPr sz="900" spc="-7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et</a:t>
            </a:r>
            <a:r>
              <a:rPr sz="9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24h/24.</a:t>
            </a:r>
            <a:endParaRPr sz="900">
              <a:latin typeface="Montserrat"/>
              <a:cs typeface="Montserrat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084925" y="4665903"/>
            <a:ext cx="482600" cy="1559560"/>
            <a:chOff x="4084925" y="4665903"/>
            <a:chExt cx="482600" cy="1559560"/>
          </a:xfrm>
        </p:grpSpPr>
        <p:sp>
          <p:nvSpPr>
            <p:cNvPr id="15" name="object 15"/>
            <p:cNvSpPr/>
            <p:nvPr/>
          </p:nvSpPr>
          <p:spPr>
            <a:xfrm>
              <a:off x="4090276" y="4665903"/>
              <a:ext cx="476884" cy="476884"/>
            </a:xfrm>
            <a:custGeom>
              <a:avLst/>
              <a:gdLst/>
              <a:ahLst/>
              <a:cxnLst/>
              <a:rect l="l" t="t" r="r" b="b"/>
              <a:pathLst>
                <a:path w="476885" h="476885">
                  <a:moveTo>
                    <a:pt x="476859" y="108013"/>
                  </a:moveTo>
                  <a:lnTo>
                    <a:pt x="468363" y="65976"/>
                  </a:lnTo>
                  <a:lnTo>
                    <a:pt x="445223" y="31648"/>
                  </a:lnTo>
                  <a:lnTo>
                    <a:pt x="410895" y="8496"/>
                  </a:lnTo>
                  <a:lnTo>
                    <a:pt x="368858" y="12"/>
                  </a:lnTo>
                  <a:lnTo>
                    <a:pt x="342417" y="12"/>
                  </a:lnTo>
                  <a:lnTo>
                    <a:pt x="0" y="0"/>
                  </a:lnTo>
                  <a:lnTo>
                    <a:pt x="0" y="108013"/>
                  </a:lnTo>
                  <a:lnTo>
                    <a:pt x="0" y="368769"/>
                  </a:lnTo>
                  <a:lnTo>
                    <a:pt x="0" y="476758"/>
                  </a:lnTo>
                  <a:lnTo>
                    <a:pt x="107937" y="476758"/>
                  </a:lnTo>
                  <a:lnTo>
                    <a:pt x="368858" y="476770"/>
                  </a:lnTo>
                  <a:lnTo>
                    <a:pt x="410895" y="468287"/>
                  </a:lnTo>
                  <a:lnTo>
                    <a:pt x="445223" y="445135"/>
                  </a:lnTo>
                  <a:lnTo>
                    <a:pt x="468363" y="410806"/>
                  </a:lnTo>
                  <a:lnTo>
                    <a:pt x="476859" y="368769"/>
                  </a:lnTo>
                  <a:lnTo>
                    <a:pt x="476859" y="108013"/>
                  </a:lnTo>
                  <a:close/>
                </a:path>
              </a:pathLst>
            </a:custGeom>
            <a:solidFill>
              <a:srgbClr val="FAC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184904" y="4748263"/>
              <a:ext cx="287655" cy="269875"/>
            </a:xfrm>
            <a:custGeom>
              <a:avLst/>
              <a:gdLst/>
              <a:ahLst/>
              <a:cxnLst/>
              <a:rect l="l" t="t" r="r" b="b"/>
              <a:pathLst>
                <a:path w="287654" h="269875">
                  <a:moveTo>
                    <a:pt x="179730" y="146050"/>
                  </a:moveTo>
                  <a:lnTo>
                    <a:pt x="148170" y="113372"/>
                  </a:lnTo>
                  <a:lnTo>
                    <a:pt x="142379" y="112102"/>
                  </a:lnTo>
                  <a:lnTo>
                    <a:pt x="107861" y="146050"/>
                  </a:lnTo>
                  <a:lnTo>
                    <a:pt x="107950" y="150837"/>
                  </a:lnTo>
                  <a:lnTo>
                    <a:pt x="113931" y="156629"/>
                  </a:lnTo>
                  <a:lnTo>
                    <a:pt x="118706" y="156552"/>
                  </a:lnTo>
                  <a:lnTo>
                    <a:pt x="136258" y="138264"/>
                  </a:lnTo>
                  <a:lnTo>
                    <a:pt x="136258" y="235661"/>
                  </a:lnTo>
                  <a:lnTo>
                    <a:pt x="139636" y="239052"/>
                  </a:lnTo>
                  <a:lnTo>
                    <a:pt x="147955" y="239052"/>
                  </a:lnTo>
                  <a:lnTo>
                    <a:pt x="151320" y="235661"/>
                  </a:lnTo>
                  <a:lnTo>
                    <a:pt x="151320" y="138264"/>
                  </a:lnTo>
                  <a:lnTo>
                    <a:pt x="168884" y="156552"/>
                  </a:lnTo>
                  <a:lnTo>
                    <a:pt x="173647" y="156629"/>
                  </a:lnTo>
                  <a:lnTo>
                    <a:pt x="176644" y="153733"/>
                  </a:lnTo>
                  <a:lnTo>
                    <a:pt x="179641" y="150837"/>
                  </a:lnTo>
                  <a:lnTo>
                    <a:pt x="179730" y="146050"/>
                  </a:lnTo>
                  <a:close/>
                </a:path>
                <a:path w="287654" h="269875">
                  <a:moveTo>
                    <a:pt x="211607" y="257708"/>
                  </a:moveTo>
                  <a:lnTo>
                    <a:pt x="208229" y="254292"/>
                  </a:lnTo>
                  <a:lnTo>
                    <a:pt x="79375" y="254292"/>
                  </a:lnTo>
                  <a:lnTo>
                    <a:pt x="75996" y="257708"/>
                  </a:lnTo>
                  <a:lnTo>
                    <a:pt x="75996" y="266128"/>
                  </a:lnTo>
                  <a:lnTo>
                    <a:pt x="79375" y="269544"/>
                  </a:lnTo>
                  <a:lnTo>
                    <a:pt x="83527" y="269544"/>
                  </a:lnTo>
                  <a:lnTo>
                    <a:pt x="208229" y="269544"/>
                  </a:lnTo>
                  <a:lnTo>
                    <a:pt x="211607" y="266128"/>
                  </a:lnTo>
                  <a:lnTo>
                    <a:pt x="211607" y="257708"/>
                  </a:lnTo>
                  <a:close/>
                </a:path>
                <a:path w="287654" h="269875">
                  <a:moveTo>
                    <a:pt x="287591" y="142100"/>
                  </a:moveTo>
                  <a:lnTo>
                    <a:pt x="283540" y="117805"/>
                  </a:lnTo>
                  <a:lnTo>
                    <a:pt x="272300" y="96659"/>
                  </a:lnTo>
                  <a:lnTo>
                    <a:pt x="255244" y="80340"/>
                  </a:lnTo>
                  <a:lnTo>
                    <a:pt x="233730" y="70523"/>
                  </a:lnTo>
                  <a:lnTo>
                    <a:pt x="230390" y="56896"/>
                  </a:lnTo>
                  <a:lnTo>
                    <a:pt x="207797" y="21971"/>
                  </a:lnTo>
                  <a:lnTo>
                    <a:pt x="167195" y="1447"/>
                  </a:lnTo>
                  <a:lnTo>
                    <a:pt x="151841" y="0"/>
                  </a:lnTo>
                  <a:lnTo>
                    <a:pt x="129971" y="2997"/>
                  </a:lnTo>
                  <a:lnTo>
                    <a:pt x="109969" y="11544"/>
                  </a:lnTo>
                  <a:lnTo>
                    <a:pt x="92824" y="24993"/>
                  </a:lnTo>
                  <a:lnTo>
                    <a:pt x="79590" y="42672"/>
                  </a:lnTo>
                  <a:lnTo>
                    <a:pt x="76568" y="42024"/>
                  </a:lnTo>
                  <a:lnTo>
                    <a:pt x="73456" y="41694"/>
                  </a:lnTo>
                  <a:lnTo>
                    <a:pt x="70294" y="41694"/>
                  </a:lnTo>
                  <a:lnTo>
                    <a:pt x="52806" y="45288"/>
                  </a:lnTo>
                  <a:lnTo>
                    <a:pt x="38493" y="55054"/>
                  </a:lnTo>
                  <a:lnTo>
                    <a:pt x="28841" y="69532"/>
                  </a:lnTo>
                  <a:lnTo>
                    <a:pt x="25298" y="87236"/>
                  </a:lnTo>
                  <a:lnTo>
                    <a:pt x="25298" y="90665"/>
                  </a:lnTo>
                  <a:lnTo>
                    <a:pt x="25666" y="94018"/>
                  </a:lnTo>
                  <a:lnTo>
                    <a:pt x="26390" y="97269"/>
                  </a:lnTo>
                  <a:lnTo>
                    <a:pt x="15341" y="107454"/>
                  </a:lnTo>
                  <a:lnTo>
                    <a:pt x="7048" y="119849"/>
                  </a:lnTo>
                  <a:lnTo>
                    <a:pt x="1816" y="133896"/>
                  </a:lnTo>
                  <a:lnTo>
                    <a:pt x="0" y="148983"/>
                  </a:lnTo>
                  <a:lnTo>
                    <a:pt x="1130" y="161201"/>
                  </a:lnTo>
                  <a:lnTo>
                    <a:pt x="26250" y="202831"/>
                  </a:lnTo>
                  <a:lnTo>
                    <a:pt x="59499" y="215633"/>
                  </a:lnTo>
                  <a:lnTo>
                    <a:pt x="114909" y="215633"/>
                  </a:lnTo>
                  <a:lnTo>
                    <a:pt x="118097" y="212394"/>
                  </a:lnTo>
                  <a:lnTo>
                    <a:pt x="118097" y="204431"/>
                  </a:lnTo>
                  <a:lnTo>
                    <a:pt x="114909" y="201193"/>
                  </a:lnTo>
                  <a:lnTo>
                    <a:pt x="59982" y="201193"/>
                  </a:lnTo>
                  <a:lnTo>
                    <a:pt x="42379" y="196176"/>
                  </a:lnTo>
                  <a:lnTo>
                    <a:pt x="27838" y="184594"/>
                  </a:lnTo>
                  <a:lnTo>
                    <a:pt x="17932" y="168262"/>
                  </a:lnTo>
                  <a:lnTo>
                    <a:pt x="14274" y="148983"/>
                  </a:lnTo>
                  <a:lnTo>
                    <a:pt x="15951" y="136283"/>
                  </a:lnTo>
                  <a:lnTo>
                    <a:pt x="20739" y="124599"/>
                  </a:lnTo>
                  <a:lnTo>
                    <a:pt x="28308" y="114515"/>
                  </a:lnTo>
                  <a:lnTo>
                    <a:pt x="38328" y="106641"/>
                  </a:lnTo>
                  <a:lnTo>
                    <a:pt x="41313" y="104876"/>
                  </a:lnTo>
                  <a:lnTo>
                    <a:pt x="42621" y="101180"/>
                  </a:lnTo>
                  <a:lnTo>
                    <a:pt x="40195" y="94564"/>
                  </a:lnTo>
                  <a:lnTo>
                    <a:pt x="39573" y="90970"/>
                  </a:lnTo>
                  <a:lnTo>
                    <a:pt x="39573" y="87236"/>
                  </a:lnTo>
                  <a:lnTo>
                    <a:pt x="41986" y="75145"/>
                  </a:lnTo>
                  <a:lnTo>
                    <a:pt x="48577" y="65265"/>
                  </a:lnTo>
                  <a:lnTo>
                    <a:pt x="58356" y="58585"/>
                  </a:lnTo>
                  <a:lnTo>
                    <a:pt x="70307" y="56134"/>
                  </a:lnTo>
                  <a:lnTo>
                    <a:pt x="73952" y="56134"/>
                  </a:lnTo>
                  <a:lnTo>
                    <a:pt x="77470" y="56756"/>
                  </a:lnTo>
                  <a:lnTo>
                    <a:pt x="84239" y="59296"/>
                  </a:lnTo>
                  <a:lnTo>
                    <a:pt x="88125" y="57696"/>
                  </a:lnTo>
                  <a:lnTo>
                    <a:pt x="115062" y="25298"/>
                  </a:lnTo>
                  <a:lnTo>
                    <a:pt x="151841" y="14439"/>
                  </a:lnTo>
                  <a:lnTo>
                    <a:pt x="177063" y="19227"/>
                  </a:lnTo>
                  <a:lnTo>
                    <a:pt x="198107" y="32410"/>
                  </a:lnTo>
                  <a:lnTo>
                    <a:pt x="213106" y="52311"/>
                  </a:lnTo>
                  <a:lnTo>
                    <a:pt x="220205" y="77203"/>
                  </a:lnTo>
                  <a:lnTo>
                    <a:pt x="220497" y="80441"/>
                  </a:lnTo>
                  <a:lnTo>
                    <a:pt x="222923" y="83083"/>
                  </a:lnTo>
                  <a:lnTo>
                    <a:pt x="259816" y="103860"/>
                  </a:lnTo>
                  <a:lnTo>
                    <a:pt x="273329" y="142100"/>
                  </a:lnTo>
                  <a:lnTo>
                    <a:pt x="269176" y="163855"/>
                  </a:lnTo>
                  <a:lnTo>
                    <a:pt x="257848" y="182232"/>
                  </a:lnTo>
                  <a:lnTo>
                    <a:pt x="241058" y="195313"/>
                  </a:lnTo>
                  <a:lnTo>
                    <a:pt x="220497" y="201193"/>
                  </a:lnTo>
                  <a:lnTo>
                    <a:pt x="172656" y="201193"/>
                  </a:lnTo>
                  <a:lnTo>
                    <a:pt x="169456" y="204431"/>
                  </a:lnTo>
                  <a:lnTo>
                    <a:pt x="169456" y="212407"/>
                  </a:lnTo>
                  <a:lnTo>
                    <a:pt x="172656" y="215633"/>
                  </a:lnTo>
                  <a:lnTo>
                    <a:pt x="220764" y="215633"/>
                  </a:lnTo>
                  <a:lnTo>
                    <a:pt x="234442" y="213360"/>
                  </a:lnTo>
                  <a:lnTo>
                    <a:pt x="268401" y="192074"/>
                  </a:lnTo>
                  <a:lnTo>
                    <a:pt x="286334" y="155740"/>
                  </a:lnTo>
                  <a:lnTo>
                    <a:pt x="287591" y="142100"/>
                  </a:lnTo>
                  <a:close/>
                </a:path>
              </a:pathLst>
            </a:custGeom>
            <a:solidFill>
              <a:srgbClr val="09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93923" y="4665909"/>
              <a:ext cx="0" cy="1559560"/>
            </a:xfrm>
            <a:custGeom>
              <a:avLst/>
              <a:gdLst/>
              <a:ahLst/>
              <a:cxnLst/>
              <a:rect l="l" t="t" r="r" b="b"/>
              <a:pathLst>
                <a:path h="1559560">
                  <a:moveTo>
                    <a:pt x="0" y="0"/>
                  </a:moveTo>
                  <a:lnTo>
                    <a:pt x="0" y="1559344"/>
                  </a:lnTo>
                </a:path>
              </a:pathLst>
            </a:custGeom>
            <a:ln w="17995">
              <a:solidFill>
                <a:srgbClr val="FAC3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4084925" y="6562010"/>
            <a:ext cx="489584" cy="1559560"/>
            <a:chOff x="4084925" y="6562010"/>
            <a:chExt cx="489584" cy="1559560"/>
          </a:xfrm>
        </p:grpSpPr>
        <p:sp>
          <p:nvSpPr>
            <p:cNvPr id="19" name="object 19"/>
            <p:cNvSpPr/>
            <p:nvPr/>
          </p:nvSpPr>
          <p:spPr>
            <a:xfrm>
              <a:off x="4097159" y="6562013"/>
              <a:ext cx="476884" cy="476884"/>
            </a:xfrm>
            <a:custGeom>
              <a:avLst/>
              <a:gdLst/>
              <a:ahLst/>
              <a:cxnLst/>
              <a:rect l="l" t="t" r="r" b="b"/>
              <a:pathLst>
                <a:path w="476885" h="476884">
                  <a:moveTo>
                    <a:pt x="476859" y="108000"/>
                  </a:moveTo>
                  <a:lnTo>
                    <a:pt x="468376" y="65963"/>
                  </a:lnTo>
                  <a:lnTo>
                    <a:pt x="445223" y="31635"/>
                  </a:lnTo>
                  <a:lnTo>
                    <a:pt x="410895" y="8496"/>
                  </a:lnTo>
                  <a:lnTo>
                    <a:pt x="368858" y="0"/>
                  </a:lnTo>
                  <a:lnTo>
                    <a:pt x="342430" y="0"/>
                  </a:lnTo>
                  <a:lnTo>
                    <a:pt x="108000" y="0"/>
                  </a:lnTo>
                  <a:lnTo>
                    <a:pt x="12" y="0"/>
                  </a:lnTo>
                  <a:lnTo>
                    <a:pt x="12" y="107950"/>
                  </a:lnTo>
                  <a:lnTo>
                    <a:pt x="0" y="368757"/>
                  </a:lnTo>
                  <a:lnTo>
                    <a:pt x="12" y="476758"/>
                  </a:lnTo>
                  <a:lnTo>
                    <a:pt x="108000" y="476758"/>
                  </a:lnTo>
                  <a:lnTo>
                    <a:pt x="342430" y="476758"/>
                  </a:lnTo>
                  <a:lnTo>
                    <a:pt x="368858" y="476758"/>
                  </a:lnTo>
                  <a:lnTo>
                    <a:pt x="410895" y="468274"/>
                  </a:lnTo>
                  <a:lnTo>
                    <a:pt x="445223" y="445122"/>
                  </a:lnTo>
                  <a:lnTo>
                    <a:pt x="468376" y="410794"/>
                  </a:lnTo>
                  <a:lnTo>
                    <a:pt x="476859" y="368757"/>
                  </a:lnTo>
                  <a:lnTo>
                    <a:pt x="476859" y="108000"/>
                  </a:lnTo>
                  <a:close/>
                </a:path>
              </a:pathLst>
            </a:custGeom>
            <a:solidFill>
              <a:srgbClr val="FAC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06824" y="6628432"/>
              <a:ext cx="232765" cy="316809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4093923" y="6562010"/>
              <a:ext cx="0" cy="1559560"/>
            </a:xfrm>
            <a:custGeom>
              <a:avLst/>
              <a:gdLst/>
              <a:ahLst/>
              <a:cxnLst/>
              <a:rect l="l" t="t" r="r" b="b"/>
              <a:pathLst>
                <a:path h="1559559">
                  <a:moveTo>
                    <a:pt x="0" y="0"/>
                  </a:moveTo>
                  <a:lnTo>
                    <a:pt x="0" y="1559344"/>
                  </a:lnTo>
                </a:path>
              </a:pathLst>
            </a:custGeom>
            <a:ln w="17995">
              <a:solidFill>
                <a:srgbClr val="FAC3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4084925" y="8351177"/>
            <a:ext cx="485140" cy="1310005"/>
            <a:chOff x="4084925" y="8351177"/>
            <a:chExt cx="485140" cy="1310005"/>
          </a:xfrm>
        </p:grpSpPr>
        <p:sp>
          <p:nvSpPr>
            <p:cNvPr id="23" name="object 23"/>
            <p:cNvSpPr/>
            <p:nvPr/>
          </p:nvSpPr>
          <p:spPr>
            <a:xfrm>
              <a:off x="4092664" y="8351189"/>
              <a:ext cx="476884" cy="476884"/>
            </a:xfrm>
            <a:custGeom>
              <a:avLst/>
              <a:gdLst/>
              <a:ahLst/>
              <a:cxnLst/>
              <a:rect l="l" t="t" r="r" b="b"/>
              <a:pathLst>
                <a:path w="476885" h="476884">
                  <a:moveTo>
                    <a:pt x="476859" y="108000"/>
                  </a:moveTo>
                  <a:lnTo>
                    <a:pt x="468376" y="65963"/>
                  </a:lnTo>
                  <a:lnTo>
                    <a:pt x="445223" y="31635"/>
                  </a:lnTo>
                  <a:lnTo>
                    <a:pt x="410895" y="8496"/>
                  </a:lnTo>
                  <a:lnTo>
                    <a:pt x="368858" y="0"/>
                  </a:lnTo>
                  <a:lnTo>
                    <a:pt x="342417" y="0"/>
                  </a:lnTo>
                  <a:lnTo>
                    <a:pt x="108000" y="0"/>
                  </a:lnTo>
                  <a:lnTo>
                    <a:pt x="0" y="0"/>
                  </a:lnTo>
                  <a:lnTo>
                    <a:pt x="0" y="108000"/>
                  </a:lnTo>
                  <a:lnTo>
                    <a:pt x="0" y="368757"/>
                  </a:lnTo>
                  <a:lnTo>
                    <a:pt x="0" y="476745"/>
                  </a:lnTo>
                  <a:lnTo>
                    <a:pt x="107937" y="476745"/>
                  </a:lnTo>
                  <a:lnTo>
                    <a:pt x="368858" y="476758"/>
                  </a:lnTo>
                  <a:lnTo>
                    <a:pt x="410895" y="468274"/>
                  </a:lnTo>
                  <a:lnTo>
                    <a:pt x="445223" y="445122"/>
                  </a:lnTo>
                  <a:lnTo>
                    <a:pt x="468376" y="410794"/>
                  </a:lnTo>
                  <a:lnTo>
                    <a:pt x="476859" y="368757"/>
                  </a:lnTo>
                  <a:lnTo>
                    <a:pt x="476859" y="108000"/>
                  </a:lnTo>
                  <a:close/>
                </a:path>
              </a:pathLst>
            </a:custGeom>
            <a:solidFill>
              <a:srgbClr val="FAC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157688" y="8460917"/>
              <a:ext cx="342900" cy="285750"/>
            </a:xfrm>
            <a:custGeom>
              <a:avLst/>
              <a:gdLst/>
              <a:ahLst/>
              <a:cxnLst/>
              <a:rect l="l" t="t" r="r" b="b"/>
              <a:pathLst>
                <a:path w="342900" h="285750">
                  <a:moveTo>
                    <a:pt x="155371" y="239331"/>
                  </a:moveTo>
                  <a:lnTo>
                    <a:pt x="154774" y="237909"/>
                  </a:lnTo>
                  <a:lnTo>
                    <a:pt x="153720" y="236880"/>
                  </a:lnTo>
                  <a:lnTo>
                    <a:pt x="151612" y="234823"/>
                  </a:lnTo>
                  <a:lnTo>
                    <a:pt x="147815" y="234823"/>
                  </a:lnTo>
                  <a:lnTo>
                    <a:pt x="145491" y="237134"/>
                  </a:lnTo>
                  <a:lnTo>
                    <a:pt x="144094" y="240398"/>
                  </a:lnTo>
                  <a:lnTo>
                    <a:pt x="144094" y="242227"/>
                  </a:lnTo>
                  <a:lnTo>
                    <a:pt x="144691" y="243624"/>
                  </a:lnTo>
                  <a:lnTo>
                    <a:pt x="145745" y="244640"/>
                  </a:lnTo>
                  <a:lnTo>
                    <a:pt x="146761" y="245668"/>
                  </a:lnTo>
                  <a:lnTo>
                    <a:pt x="148234" y="246253"/>
                  </a:lnTo>
                  <a:lnTo>
                    <a:pt x="151206" y="246253"/>
                  </a:lnTo>
                  <a:lnTo>
                    <a:pt x="152666" y="245668"/>
                  </a:lnTo>
                  <a:lnTo>
                    <a:pt x="154774" y="243624"/>
                  </a:lnTo>
                  <a:lnTo>
                    <a:pt x="155371" y="242227"/>
                  </a:lnTo>
                  <a:lnTo>
                    <a:pt x="155371" y="239331"/>
                  </a:lnTo>
                  <a:close/>
                </a:path>
                <a:path w="342900" h="285750">
                  <a:moveTo>
                    <a:pt x="227888" y="265239"/>
                  </a:moveTo>
                  <a:lnTo>
                    <a:pt x="227850" y="264883"/>
                  </a:lnTo>
                  <a:lnTo>
                    <a:pt x="227622" y="263817"/>
                  </a:lnTo>
                  <a:lnTo>
                    <a:pt x="227469" y="263486"/>
                  </a:lnTo>
                  <a:lnTo>
                    <a:pt x="227317" y="263156"/>
                  </a:lnTo>
                  <a:lnTo>
                    <a:pt x="227126" y="262864"/>
                  </a:lnTo>
                  <a:lnTo>
                    <a:pt x="226949" y="262534"/>
                  </a:lnTo>
                  <a:lnTo>
                    <a:pt x="226758" y="262242"/>
                  </a:lnTo>
                  <a:lnTo>
                    <a:pt x="226237" y="261734"/>
                  </a:lnTo>
                  <a:lnTo>
                    <a:pt x="226009" y="261467"/>
                  </a:lnTo>
                  <a:lnTo>
                    <a:pt x="225704" y="261213"/>
                  </a:lnTo>
                  <a:lnTo>
                    <a:pt x="221538" y="259854"/>
                  </a:lnTo>
                  <a:lnTo>
                    <a:pt x="219583" y="260451"/>
                  </a:lnTo>
                  <a:lnTo>
                    <a:pt x="218262" y="261734"/>
                  </a:lnTo>
                  <a:lnTo>
                    <a:pt x="217208" y="262712"/>
                  </a:lnTo>
                  <a:lnTo>
                    <a:pt x="216611" y="264147"/>
                  </a:lnTo>
                  <a:lnTo>
                    <a:pt x="216611" y="265938"/>
                  </a:lnTo>
                  <a:lnTo>
                    <a:pt x="217589" y="268655"/>
                  </a:lnTo>
                  <a:lnTo>
                    <a:pt x="217995" y="269240"/>
                  </a:lnTo>
                  <a:lnTo>
                    <a:pt x="218528" y="269748"/>
                  </a:lnTo>
                  <a:lnTo>
                    <a:pt x="218821" y="269976"/>
                  </a:lnTo>
                  <a:lnTo>
                    <a:pt x="219125" y="270154"/>
                  </a:lnTo>
                  <a:lnTo>
                    <a:pt x="219430" y="270370"/>
                  </a:lnTo>
                  <a:lnTo>
                    <a:pt x="220446" y="270814"/>
                  </a:lnTo>
                  <a:lnTo>
                    <a:pt x="220776" y="270929"/>
                  </a:lnTo>
                  <a:lnTo>
                    <a:pt x="221538" y="271068"/>
                  </a:lnTo>
                  <a:lnTo>
                    <a:pt x="221907" y="271106"/>
                  </a:lnTo>
                  <a:lnTo>
                    <a:pt x="223748" y="271106"/>
                  </a:lnTo>
                  <a:lnTo>
                    <a:pt x="225221" y="270522"/>
                  </a:lnTo>
                  <a:lnTo>
                    <a:pt x="227279" y="268465"/>
                  </a:lnTo>
                  <a:lnTo>
                    <a:pt x="227888" y="267042"/>
                  </a:lnTo>
                  <a:lnTo>
                    <a:pt x="227888" y="265239"/>
                  </a:lnTo>
                  <a:close/>
                </a:path>
                <a:path w="342900" h="285750">
                  <a:moveTo>
                    <a:pt x="342900" y="189420"/>
                  </a:moveTo>
                  <a:lnTo>
                    <a:pt x="340372" y="186956"/>
                  </a:lnTo>
                  <a:lnTo>
                    <a:pt x="333349" y="186956"/>
                  </a:lnTo>
                  <a:lnTo>
                    <a:pt x="333349" y="17907"/>
                  </a:lnTo>
                  <a:lnTo>
                    <a:pt x="331914" y="10985"/>
                  </a:lnTo>
                  <a:lnTo>
                    <a:pt x="331622" y="10553"/>
                  </a:lnTo>
                  <a:lnTo>
                    <a:pt x="331622" y="197942"/>
                  </a:lnTo>
                  <a:lnTo>
                    <a:pt x="331622" y="207429"/>
                  </a:lnTo>
                  <a:lnTo>
                    <a:pt x="326097" y="212813"/>
                  </a:lnTo>
                  <a:lnTo>
                    <a:pt x="261531" y="212813"/>
                  </a:lnTo>
                  <a:lnTo>
                    <a:pt x="261531" y="197942"/>
                  </a:lnTo>
                  <a:lnTo>
                    <a:pt x="331622" y="197942"/>
                  </a:lnTo>
                  <a:lnTo>
                    <a:pt x="331622" y="10553"/>
                  </a:lnTo>
                  <a:lnTo>
                    <a:pt x="327964" y="5257"/>
                  </a:lnTo>
                  <a:lnTo>
                    <a:pt x="322122" y="1409"/>
                  </a:lnTo>
                  <a:lnTo>
                    <a:pt x="322072" y="14097"/>
                  </a:lnTo>
                  <a:lnTo>
                    <a:pt x="322072" y="186956"/>
                  </a:lnTo>
                  <a:lnTo>
                    <a:pt x="261531" y="186956"/>
                  </a:lnTo>
                  <a:lnTo>
                    <a:pt x="261531" y="181635"/>
                  </a:lnTo>
                  <a:lnTo>
                    <a:pt x="309422" y="181635"/>
                  </a:lnTo>
                  <a:lnTo>
                    <a:pt x="311950" y="179171"/>
                  </a:lnTo>
                  <a:lnTo>
                    <a:pt x="311950" y="170637"/>
                  </a:lnTo>
                  <a:lnTo>
                    <a:pt x="311950" y="31686"/>
                  </a:lnTo>
                  <a:lnTo>
                    <a:pt x="311950" y="23152"/>
                  </a:lnTo>
                  <a:lnTo>
                    <a:pt x="309422" y="20688"/>
                  </a:lnTo>
                  <a:lnTo>
                    <a:pt x="300672" y="20688"/>
                  </a:lnTo>
                  <a:lnTo>
                    <a:pt x="300672" y="31686"/>
                  </a:lnTo>
                  <a:lnTo>
                    <a:pt x="300672" y="170637"/>
                  </a:lnTo>
                  <a:lnTo>
                    <a:pt x="261531" y="170637"/>
                  </a:lnTo>
                  <a:lnTo>
                    <a:pt x="261531" y="169430"/>
                  </a:lnTo>
                  <a:lnTo>
                    <a:pt x="260045" y="162255"/>
                  </a:lnTo>
                  <a:lnTo>
                    <a:pt x="259842" y="161950"/>
                  </a:lnTo>
                  <a:lnTo>
                    <a:pt x="255981" y="156375"/>
                  </a:lnTo>
                  <a:lnTo>
                    <a:pt x="250253" y="152615"/>
                  </a:lnTo>
                  <a:lnTo>
                    <a:pt x="250253" y="165303"/>
                  </a:lnTo>
                  <a:lnTo>
                    <a:pt x="250253" y="271310"/>
                  </a:lnTo>
                  <a:lnTo>
                    <a:pt x="246811" y="274662"/>
                  </a:lnTo>
                  <a:lnTo>
                    <a:pt x="197713" y="274662"/>
                  </a:lnTo>
                  <a:lnTo>
                    <a:pt x="194271" y="271310"/>
                  </a:lnTo>
                  <a:lnTo>
                    <a:pt x="194271" y="250024"/>
                  </a:lnTo>
                  <a:lnTo>
                    <a:pt x="194271" y="165303"/>
                  </a:lnTo>
                  <a:lnTo>
                    <a:pt x="197713" y="161950"/>
                  </a:lnTo>
                  <a:lnTo>
                    <a:pt x="246811" y="161950"/>
                  </a:lnTo>
                  <a:lnTo>
                    <a:pt x="250253" y="165303"/>
                  </a:lnTo>
                  <a:lnTo>
                    <a:pt x="250253" y="152615"/>
                  </a:lnTo>
                  <a:lnTo>
                    <a:pt x="249961" y="152412"/>
                  </a:lnTo>
                  <a:lnTo>
                    <a:pt x="242582" y="150952"/>
                  </a:lnTo>
                  <a:lnTo>
                    <a:pt x="218224" y="150952"/>
                  </a:lnTo>
                  <a:lnTo>
                    <a:pt x="218224" y="76796"/>
                  </a:lnTo>
                  <a:lnTo>
                    <a:pt x="218224" y="73545"/>
                  </a:lnTo>
                  <a:lnTo>
                    <a:pt x="210273" y="65811"/>
                  </a:lnTo>
                  <a:lnTo>
                    <a:pt x="206946" y="65811"/>
                  </a:lnTo>
                  <a:lnTo>
                    <a:pt x="206946" y="79603"/>
                  </a:lnTo>
                  <a:lnTo>
                    <a:pt x="206946" y="150952"/>
                  </a:lnTo>
                  <a:lnTo>
                    <a:pt x="201942" y="150952"/>
                  </a:lnTo>
                  <a:lnTo>
                    <a:pt x="194576" y="152412"/>
                  </a:lnTo>
                  <a:lnTo>
                    <a:pt x="188556" y="156375"/>
                  </a:lnTo>
                  <a:lnTo>
                    <a:pt x="184492" y="162255"/>
                  </a:lnTo>
                  <a:lnTo>
                    <a:pt x="182994" y="169430"/>
                  </a:lnTo>
                  <a:lnTo>
                    <a:pt x="182994" y="250024"/>
                  </a:lnTo>
                  <a:lnTo>
                    <a:pt x="93865" y="250024"/>
                  </a:lnTo>
                  <a:lnTo>
                    <a:pt x="90982" y="247218"/>
                  </a:lnTo>
                  <a:lnTo>
                    <a:pt x="90982" y="212813"/>
                  </a:lnTo>
                  <a:lnTo>
                    <a:pt x="90982" y="197942"/>
                  </a:lnTo>
                  <a:lnTo>
                    <a:pt x="90982" y="170637"/>
                  </a:lnTo>
                  <a:lnTo>
                    <a:pt x="90982" y="79603"/>
                  </a:lnTo>
                  <a:lnTo>
                    <a:pt x="93865" y="76796"/>
                  </a:lnTo>
                  <a:lnTo>
                    <a:pt x="204063" y="76796"/>
                  </a:lnTo>
                  <a:lnTo>
                    <a:pt x="206946" y="79603"/>
                  </a:lnTo>
                  <a:lnTo>
                    <a:pt x="206946" y="65811"/>
                  </a:lnTo>
                  <a:lnTo>
                    <a:pt x="87642" y="65811"/>
                  </a:lnTo>
                  <a:lnTo>
                    <a:pt x="79705" y="73545"/>
                  </a:lnTo>
                  <a:lnTo>
                    <a:pt x="79705" y="170637"/>
                  </a:lnTo>
                  <a:lnTo>
                    <a:pt x="42227" y="170637"/>
                  </a:lnTo>
                  <a:lnTo>
                    <a:pt x="42227" y="31686"/>
                  </a:lnTo>
                  <a:lnTo>
                    <a:pt x="300672" y="31686"/>
                  </a:lnTo>
                  <a:lnTo>
                    <a:pt x="300672" y="20688"/>
                  </a:lnTo>
                  <a:lnTo>
                    <a:pt x="33477" y="20688"/>
                  </a:lnTo>
                  <a:lnTo>
                    <a:pt x="30949" y="23152"/>
                  </a:lnTo>
                  <a:lnTo>
                    <a:pt x="30949" y="179171"/>
                  </a:lnTo>
                  <a:lnTo>
                    <a:pt x="33477" y="181635"/>
                  </a:lnTo>
                  <a:lnTo>
                    <a:pt x="79705" y="181635"/>
                  </a:lnTo>
                  <a:lnTo>
                    <a:pt x="79705" y="186956"/>
                  </a:lnTo>
                  <a:lnTo>
                    <a:pt x="79705" y="197942"/>
                  </a:lnTo>
                  <a:lnTo>
                    <a:pt x="79705" y="212813"/>
                  </a:lnTo>
                  <a:lnTo>
                    <a:pt x="16802" y="212813"/>
                  </a:lnTo>
                  <a:lnTo>
                    <a:pt x="11277" y="207429"/>
                  </a:lnTo>
                  <a:lnTo>
                    <a:pt x="11277" y="197942"/>
                  </a:lnTo>
                  <a:lnTo>
                    <a:pt x="79705" y="197942"/>
                  </a:lnTo>
                  <a:lnTo>
                    <a:pt x="79705" y="186956"/>
                  </a:lnTo>
                  <a:lnTo>
                    <a:pt x="20828" y="186956"/>
                  </a:lnTo>
                  <a:lnTo>
                    <a:pt x="20828" y="14097"/>
                  </a:lnTo>
                  <a:lnTo>
                    <a:pt x="24015" y="10985"/>
                  </a:lnTo>
                  <a:lnTo>
                    <a:pt x="318897" y="10985"/>
                  </a:lnTo>
                  <a:lnTo>
                    <a:pt x="322072" y="14097"/>
                  </a:lnTo>
                  <a:lnTo>
                    <a:pt x="322072" y="1409"/>
                  </a:lnTo>
                  <a:lnTo>
                    <a:pt x="314972" y="0"/>
                  </a:lnTo>
                  <a:lnTo>
                    <a:pt x="27927" y="0"/>
                  </a:lnTo>
                  <a:lnTo>
                    <a:pt x="20777" y="1409"/>
                  </a:lnTo>
                  <a:lnTo>
                    <a:pt x="14935" y="5257"/>
                  </a:lnTo>
                  <a:lnTo>
                    <a:pt x="10998" y="10947"/>
                  </a:lnTo>
                  <a:lnTo>
                    <a:pt x="9550" y="17907"/>
                  </a:lnTo>
                  <a:lnTo>
                    <a:pt x="9550" y="186956"/>
                  </a:lnTo>
                  <a:lnTo>
                    <a:pt x="2527" y="186956"/>
                  </a:lnTo>
                  <a:lnTo>
                    <a:pt x="0" y="189420"/>
                  </a:lnTo>
                  <a:lnTo>
                    <a:pt x="0" y="200799"/>
                  </a:lnTo>
                  <a:lnTo>
                    <a:pt x="1866" y="209753"/>
                  </a:lnTo>
                  <a:lnTo>
                    <a:pt x="6921" y="217068"/>
                  </a:lnTo>
                  <a:lnTo>
                    <a:pt x="14427" y="221996"/>
                  </a:lnTo>
                  <a:lnTo>
                    <a:pt x="23609" y="223799"/>
                  </a:lnTo>
                  <a:lnTo>
                    <a:pt x="79705" y="223799"/>
                  </a:lnTo>
                  <a:lnTo>
                    <a:pt x="79705" y="253276"/>
                  </a:lnTo>
                  <a:lnTo>
                    <a:pt x="87642" y="261010"/>
                  </a:lnTo>
                  <a:lnTo>
                    <a:pt x="182994" y="261010"/>
                  </a:lnTo>
                  <a:lnTo>
                    <a:pt x="182994" y="267182"/>
                  </a:lnTo>
                  <a:lnTo>
                    <a:pt x="184492" y="274370"/>
                  </a:lnTo>
                  <a:lnTo>
                    <a:pt x="188556" y="280250"/>
                  </a:lnTo>
                  <a:lnTo>
                    <a:pt x="194576" y="284213"/>
                  </a:lnTo>
                  <a:lnTo>
                    <a:pt x="201942" y="285661"/>
                  </a:lnTo>
                  <a:lnTo>
                    <a:pt x="242582" y="285661"/>
                  </a:lnTo>
                  <a:lnTo>
                    <a:pt x="249961" y="284213"/>
                  </a:lnTo>
                  <a:lnTo>
                    <a:pt x="255981" y="280250"/>
                  </a:lnTo>
                  <a:lnTo>
                    <a:pt x="259842" y="274662"/>
                  </a:lnTo>
                  <a:lnTo>
                    <a:pt x="260045" y="274370"/>
                  </a:lnTo>
                  <a:lnTo>
                    <a:pt x="261531" y="267182"/>
                  </a:lnTo>
                  <a:lnTo>
                    <a:pt x="261531" y="223799"/>
                  </a:lnTo>
                  <a:lnTo>
                    <a:pt x="319303" y="223799"/>
                  </a:lnTo>
                  <a:lnTo>
                    <a:pt x="328485" y="221996"/>
                  </a:lnTo>
                  <a:lnTo>
                    <a:pt x="335978" y="217068"/>
                  </a:lnTo>
                  <a:lnTo>
                    <a:pt x="338924" y="212813"/>
                  </a:lnTo>
                  <a:lnTo>
                    <a:pt x="341045" y="209753"/>
                  </a:lnTo>
                  <a:lnTo>
                    <a:pt x="342900" y="200799"/>
                  </a:lnTo>
                  <a:lnTo>
                    <a:pt x="342900" y="197942"/>
                  </a:lnTo>
                  <a:lnTo>
                    <a:pt x="342900" y="189420"/>
                  </a:lnTo>
                  <a:close/>
                </a:path>
              </a:pathLst>
            </a:custGeom>
            <a:solidFill>
              <a:srgbClr val="09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3923" y="8351177"/>
              <a:ext cx="0" cy="1310005"/>
            </a:xfrm>
            <a:custGeom>
              <a:avLst/>
              <a:gdLst/>
              <a:ahLst/>
              <a:cxnLst/>
              <a:rect l="l" t="t" r="r" b="b"/>
              <a:pathLst>
                <a:path h="1310004">
                  <a:moveTo>
                    <a:pt x="0" y="0"/>
                  </a:moveTo>
                  <a:lnTo>
                    <a:pt x="0" y="1309865"/>
                  </a:lnTo>
                </a:path>
              </a:pathLst>
            </a:custGeom>
            <a:ln w="17995">
              <a:solidFill>
                <a:srgbClr val="FAC3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6700656" y="10333962"/>
            <a:ext cx="615315" cy="82550"/>
            <a:chOff x="6700656" y="10333962"/>
            <a:chExt cx="615315" cy="82550"/>
          </a:xfrm>
        </p:grpSpPr>
        <p:sp>
          <p:nvSpPr>
            <p:cNvPr id="27" name="object 27"/>
            <p:cNvSpPr/>
            <p:nvPr/>
          </p:nvSpPr>
          <p:spPr>
            <a:xfrm>
              <a:off x="6975729" y="10333977"/>
              <a:ext cx="340360" cy="82550"/>
            </a:xfrm>
            <a:custGeom>
              <a:avLst/>
              <a:gdLst/>
              <a:ahLst/>
              <a:cxnLst/>
              <a:rect l="l" t="t" r="r" b="b"/>
              <a:pathLst>
                <a:path w="340359" h="82550">
                  <a:moveTo>
                    <a:pt x="95351" y="40995"/>
                  </a:moveTo>
                  <a:lnTo>
                    <a:pt x="92100" y="25044"/>
                  </a:lnTo>
                  <a:lnTo>
                    <a:pt x="84391" y="14338"/>
                  </a:lnTo>
                  <a:lnTo>
                    <a:pt x="82715" y="12014"/>
                  </a:lnTo>
                  <a:lnTo>
                    <a:pt x="78714" y="9677"/>
                  </a:lnTo>
                  <a:lnTo>
                    <a:pt x="78714" y="40995"/>
                  </a:lnTo>
                  <a:lnTo>
                    <a:pt x="76415" y="51968"/>
                  </a:lnTo>
                  <a:lnTo>
                    <a:pt x="69989" y="60375"/>
                  </a:lnTo>
                  <a:lnTo>
                    <a:pt x="60172" y="65747"/>
                  </a:lnTo>
                  <a:lnTo>
                    <a:pt x="47675" y="67640"/>
                  </a:lnTo>
                  <a:lnTo>
                    <a:pt x="35179" y="65747"/>
                  </a:lnTo>
                  <a:lnTo>
                    <a:pt x="25361" y="60375"/>
                  </a:lnTo>
                  <a:lnTo>
                    <a:pt x="18935" y="51968"/>
                  </a:lnTo>
                  <a:lnTo>
                    <a:pt x="16637" y="40995"/>
                  </a:lnTo>
                  <a:lnTo>
                    <a:pt x="18935" y="30010"/>
                  </a:lnTo>
                  <a:lnTo>
                    <a:pt x="25361" y="21602"/>
                  </a:lnTo>
                  <a:lnTo>
                    <a:pt x="35179" y="16230"/>
                  </a:lnTo>
                  <a:lnTo>
                    <a:pt x="47675" y="14338"/>
                  </a:lnTo>
                  <a:lnTo>
                    <a:pt x="60172" y="16230"/>
                  </a:lnTo>
                  <a:lnTo>
                    <a:pt x="69989" y="21602"/>
                  </a:lnTo>
                  <a:lnTo>
                    <a:pt x="76415" y="30010"/>
                  </a:lnTo>
                  <a:lnTo>
                    <a:pt x="78714" y="40995"/>
                  </a:lnTo>
                  <a:lnTo>
                    <a:pt x="78714" y="9677"/>
                  </a:lnTo>
                  <a:lnTo>
                    <a:pt x="67729" y="3225"/>
                  </a:lnTo>
                  <a:lnTo>
                    <a:pt x="47675" y="0"/>
                  </a:lnTo>
                  <a:lnTo>
                    <a:pt x="27622" y="3225"/>
                  </a:lnTo>
                  <a:lnTo>
                    <a:pt x="12636" y="12014"/>
                  </a:lnTo>
                  <a:lnTo>
                    <a:pt x="3251" y="25044"/>
                  </a:lnTo>
                  <a:lnTo>
                    <a:pt x="0" y="40995"/>
                  </a:lnTo>
                  <a:lnTo>
                    <a:pt x="3251" y="56934"/>
                  </a:lnTo>
                  <a:lnTo>
                    <a:pt x="12636" y="69964"/>
                  </a:lnTo>
                  <a:lnTo>
                    <a:pt x="27622" y="78765"/>
                  </a:lnTo>
                  <a:lnTo>
                    <a:pt x="47675" y="81991"/>
                  </a:lnTo>
                  <a:lnTo>
                    <a:pt x="67729" y="78765"/>
                  </a:lnTo>
                  <a:lnTo>
                    <a:pt x="82715" y="69964"/>
                  </a:lnTo>
                  <a:lnTo>
                    <a:pt x="84391" y="67640"/>
                  </a:lnTo>
                  <a:lnTo>
                    <a:pt x="92100" y="56934"/>
                  </a:lnTo>
                  <a:lnTo>
                    <a:pt x="95351" y="40995"/>
                  </a:lnTo>
                  <a:close/>
                </a:path>
                <a:path w="340359" h="82550">
                  <a:moveTo>
                    <a:pt x="339953" y="65836"/>
                  </a:moveTo>
                  <a:lnTo>
                    <a:pt x="285915" y="65836"/>
                  </a:lnTo>
                  <a:lnTo>
                    <a:pt x="285915" y="47472"/>
                  </a:lnTo>
                  <a:lnTo>
                    <a:pt x="334162" y="47472"/>
                  </a:lnTo>
                  <a:lnTo>
                    <a:pt x="334162" y="32867"/>
                  </a:lnTo>
                  <a:lnTo>
                    <a:pt x="285915" y="32867"/>
                  </a:lnTo>
                  <a:lnTo>
                    <a:pt x="285915" y="16154"/>
                  </a:lnTo>
                  <a:lnTo>
                    <a:pt x="338518" y="16154"/>
                  </a:lnTo>
                  <a:lnTo>
                    <a:pt x="338518" y="1549"/>
                  </a:lnTo>
                  <a:lnTo>
                    <a:pt x="269938" y="1549"/>
                  </a:lnTo>
                  <a:lnTo>
                    <a:pt x="269938" y="78054"/>
                  </a:lnTo>
                  <a:lnTo>
                    <a:pt x="271970" y="80441"/>
                  </a:lnTo>
                  <a:lnTo>
                    <a:pt x="339953" y="80441"/>
                  </a:lnTo>
                  <a:lnTo>
                    <a:pt x="339953" y="65836"/>
                  </a:lnTo>
                  <a:close/>
                </a:path>
              </a:pathLst>
            </a:custGeom>
            <a:solidFill>
              <a:srgbClr val="FBC9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00656" y="10334768"/>
              <a:ext cx="161592" cy="79641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6894017" y="10333964"/>
              <a:ext cx="341630" cy="82550"/>
            </a:xfrm>
            <a:custGeom>
              <a:avLst/>
              <a:gdLst/>
              <a:ahLst/>
              <a:cxnLst/>
              <a:rect l="l" t="t" r="r" b="b"/>
              <a:pathLst>
                <a:path w="341629" h="82550">
                  <a:moveTo>
                    <a:pt x="73164" y="20574"/>
                  </a:moveTo>
                  <a:lnTo>
                    <a:pt x="56553" y="4864"/>
                  </a:lnTo>
                  <a:lnTo>
                    <a:pt x="56553" y="25539"/>
                  </a:lnTo>
                  <a:lnTo>
                    <a:pt x="56553" y="32169"/>
                  </a:lnTo>
                  <a:lnTo>
                    <a:pt x="55410" y="34899"/>
                  </a:lnTo>
                  <a:lnTo>
                    <a:pt x="48209" y="42113"/>
                  </a:lnTo>
                  <a:lnTo>
                    <a:pt x="38811" y="42418"/>
                  </a:lnTo>
                  <a:lnTo>
                    <a:pt x="25069" y="42418"/>
                  </a:lnTo>
                  <a:lnTo>
                    <a:pt x="20002" y="42367"/>
                  </a:lnTo>
                  <a:lnTo>
                    <a:pt x="15976" y="42278"/>
                  </a:lnTo>
                  <a:lnTo>
                    <a:pt x="15976" y="15773"/>
                  </a:lnTo>
                  <a:lnTo>
                    <a:pt x="20002" y="15684"/>
                  </a:lnTo>
                  <a:lnTo>
                    <a:pt x="25069" y="15633"/>
                  </a:lnTo>
                  <a:lnTo>
                    <a:pt x="28575" y="15633"/>
                  </a:lnTo>
                  <a:lnTo>
                    <a:pt x="56553" y="25539"/>
                  </a:lnTo>
                  <a:lnTo>
                    <a:pt x="56553" y="4864"/>
                  </a:lnTo>
                  <a:lnTo>
                    <a:pt x="52057" y="3225"/>
                  </a:lnTo>
                  <a:lnTo>
                    <a:pt x="41656" y="1536"/>
                  </a:lnTo>
                  <a:lnTo>
                    <a:pt x="29083" y="1028"/>
                  </a:lnTo>
                  <a:lnTo>
                    <a:pt x="21767" y="1079"/>
                  </a:lnTo>
                  <a:lnTo>
                    <a:pt x="0" y="1562"/>
                  </a:lnTo>
                  <a:lnTo>
                    <a:pt x="0" y="80454"/>
                  </a:lnTo>
                  <a:lnTo>
                    <a:pt x="15976" y="80454"/>
                  </a:lnTo>
                  <a:lnTo>
                    <a:pt x="15976" y="56883"/>
                  </a:lnTo>
                  <a:lnTo>
                    <a:pt x="26530" y="57023"/>
                  </a:lnTo>
                  <a:lnTo>
                    <a:pt x="29997" y="57023"/>
                  </a:lnTo>
                  <a:lnTo>
                    <a:pt x="31838" y="56883"/>
                  </a:lnTo>
                  <a:lnTo>
                    <a:pt x="47447" y="55689"/>
                  </a:lnTo>
                  <a:lnTo>
                    <a:pt x="61099" y="51066"/>
                  </a:lnTo>
                  <a:lnTo>
                    <a:pt x="69748" y="42418"/>
                  </a:lnTo>
                  <a:lnTo>
                    <a:pt x="69888" y="42278"/>
                  </a:lnTo>
                  <a:lnTo>
                    <a:pt x="70002" y="42113"/>
                  </a:lnTo>
                  <a:lnTo>
                    <a:pt x="73164" y="28041"/>
                  </a:lnTo>
                  <a:lnTo>
                    <a:pt x="73164" y="20574"/>
                  </a:lnTo>
                  <a:close/>
                </a:path>
                <a:path w="341629" h="82550">
                  <a:moveTo>
                    <a:pt x="259626" y="57238"/>
                  </a:moveTo>
                  <a:lnTo>
                    <a:pt x="251167" y="42151"/>
                  </a:lnTo>
                  <a:lnTo>
                    <a:pt x="232562" y="35166"/>
                  </a:lnTo>
                  <a:lnTo>
                    <a:pt x="213944" y="30581"/>
                  </a:lnTo>
                  <a:lnTo>
                    <a:pt x="205486" y="22720"/>
                  </a:lnTo>
                  <a:lnTo>
                    <a:pt x="205486" y="16294"/>
                  </a:lnTo>
                  <a:lnTo>
                    <a:pt x="214452" y="13462"/>
                  </a:lnTo>
                  <a:lnTo>
                    <a:pt x="224129" y="13462"/>
                  </a:lnTo>
                  <a:lnTo>
                    <a:pt x="230517" y="13970"/>
                  </a:lnTo>
                  <a:lnTo>
                    <a:pt x="237413" y="15494"/>
                  </a:lnTo>
                  <a:lnTo>
                    <a:pt x="244208" y="17983"/>
                  </a:lnTo>
                  <a:lnTo>
                    <a:pt x="250266" y="21424"/>
                  </a:lnTo>
                  <a:lnTo>
                    <a:pt x="257784" y="8839"/>
                  </a:lnTo>
                  <a:lnTo>
                    <a:pt x="250418" y="5181"/>
                  </a:lnTo>
                  <a:lnTo>
                    <a:pt x="241846" y="2400"/>
                  </a:lnTo>
                  <a:lnTo>
                    <a:pt x="232905" y="622"/>
                  </a:lnTo>
                  <a:lnTo>
                    <a:pt x="224409" y="0"/>
                  </a:lnTo>
                  <a:lnTo>
                    <a:pt x="210350" y="1879"/>
                  </a:lnTo>
                  <a:lnTo>
                    <a:pt x="198970" y="7112"/>
                  </a:lnTo>
                  <a:lnTo>
                    <a:pt x="191363" y="15087"/>
                  </a:lnTo>
                  <a:lnTo>
                    <a:pt x="188582" y="25209"/>
                  </a:lnTo>
                  <a:lnTo>
                    <a:pt x="197091" y="39839"/>
                  </a:lnTo>
                  <a:lnTo>
                    <a:pt x="215785" y="46304"/>
                  </a:lnTo>
                  <a:lnTo>
                    <a:pt x="234480" y="50673"/>
                  </a:lnTo>
                  <a:lnTo>
                    <a:pt x="242976" y="58991"/>
                  </a:lnTo>
                  <a:lnTo>
                    <a:pt x="242976" y="65684"/>
                  </a:lnTo>
                  <a:lnTo>
                    <a:pt x="233032" y="68541"/>
                  </a:lnTo>
                  <a:lnTo>
                    <a:pt x="224523" y="68541"/>
                  </a:lnTo>
                  <a:lnTo>
                    <a:pt x="216103" y="67856"/>
                  </a:lnTo>
                  <a:lnTo>
                    <a:pt x="207683" y="65862"/>
                  </a:lnTo>
                  <a:lnTo>
                    <a:pt x="199745" y="62725"/>
                  </a:lnTo>
                  <a:lnTo>
                    <a:pt x="192747" y="58572"/>
                  </a:lnTo>
                  <a:lnTo>
                    <a:pt x="184569" y="70739"/>
                  </a:lnTo>
                  <a:lnTo>
                    <a:pt x="192989" y="75349"/>
                  </a:lnTo>
                  <a:lnTo>
                    <a:pt x="202806" y="78905"/>
                  </a:lnTo>
                  <a:lnTo>
                    <a:pt x="213156" y="81191"/>
                  </a:lnTo>
                  <a:lnTo>
                    <a:pt x="223139" y="81991"/>
                  </a:lnTo>
                  <a:lnTo>
                    <a:pt x="237223" y="80302"/>
                  </a:lnTo>
                  <a:lnTo>
                    <a:pt x="248831" y="75425"/>
                  </a:lnTo>
                  <a:lnTo>
                    <a:pt x="256717" y="67652"/>
                  </a:lnTo>
                  <a:lnTo>
                    <a:pt x="259626" y="57238"/>
                  </a:lnTo>
                  <a:close/>
                </a:path>
                <a:path w="341629" h="82550">
                  <a:moveTo>
                    <a:pt x="341617" y="1549"/>
                  </a:moveTo>
                  <a:lnTo>
                    <a:pt x="265353" y="1549"/>
                  </a:lnTo>
                  <a:lnTo>
                    <a:pt x="265353" y="16154"/>
                  </a:lnTo>
                  <a:lnTo>
                    <a:pt x="295224" y="16154"/>
                  </a:lnTo>
                  <a:lnTo>
                    <a:pt x="295224" y="80441"/>
                  </a:lnTo>
                  <a:lnTo>
                    <a:pt x="311200" y="80441"/>
                  </a:lnTo>
                  <a:lnTo>
                    <a:pt x="311200" y="16154"/>
                  </a:lnTo>
                  <a:lnTo>
                    <a:pt x="341617" y="16154"/>
                  </a:lnTo>
                  <a:lnTo>
                    <a:pt x="341617" y="1549"/>
                  </a:lnTo>
                  <a:close/>
                </a:path>
              </a:pathLst>
            </a:custGeom>
            <a:solidFill>
              <a:srgbClr val="FBC9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/>
          <p:nvPr/>
        </p:nvSpPr>
        <p:spPr>
          <a:xfrm>
            <a:off x="6682461" y="9994633"/>
            <a:ext cx="650875" cy="278130"/>
          </a:xfrm>
          <a:custGeom>
            <a:avLst/>
            <a:gdLst/>
            <a:ahLst/>
            <a:cxnLst/>
            <a:rect l="l" t="t" r="r" b="b"/>
            <a:pathLst>
              <a:path w="650875" h="278129">
                <a:moveTo>
                  <a:pt x="421487" y="194043"/>
                </a:moveTo>
                <a:lnTo>
                  <a:pt x="113741" y="277545"/>
                </a:lnTo>
                <a:lnTo>
                  <a:pt x="339826" y="273646"/>
                </a:lnTo>
                <a:lnTo>
                  <a:pt x="353275" y="274002"/>
                </a:lnTo>
                <a:lnTo>
                  <a:pt x="363080" y="268122"/>
                </a:lnTo>
                <a:lnTo>
                  <a:pt x="374726" y="258368"/>
                </a:lnTo>
                <a:lnTo>
                  <a:pt x="387172" y="243039"/>
                </a:lnTo>
                <a:lnTo>
                  <a:pt x="421487" y="194043"/>
                </a:lnTo>
                <a:close/>
              </a:path>
              <a:path w="650875" h="278129">
                <a:moveTo>
                  <a:pt x="519112" y="21145"/>
                </a:moveTo>
                <a:lnTo>
                  <a:pt x="486016" y="762"/>
                </a:lnTo>
                <a:lnTo>
                  <a:pt x="469798" y="469"/>
                </a:lnTo>
                <a:lnTo>
                  <a:pt x="151396" y="469"/>
                </a:lnTo>
                <a:lnTo>
                  <a:pt x="144449" y="0"/>
                </a:lnTo>
                <a:lnTo>
                  <a:pt x="143002" y="7289"/>
                </a:lnTo>
                <a:lnTo>
                  <a:pt x="143408" y="9258"/>
                </a:lnTo>
                <a:lnTo>
                  <a:pt x="146723" y="12954"/>
                </a:lnTo>
                <a:lnTo>
                  <a:pt x="152768" y="15074"/>
                </a:lnTo>
                <a:lnTo>
                  <a:pt x="270649" y="69024"/>
                </a:lnTo>
                <a:lnTo>
                  <a:pt x="499033" y="65024"/>
                </a:lnTo>
                <a:lnTo>
                  <a:pt x="509752" y="45974"/>
                </a:lnTo>
                <a:lnTo>
                  <a:pt x="514438" y="37223"/>
                </a:lnTo>
                <a:lnTo>
                  <a:pt x="517918" y="28790"/>
                </a:lnTo>
                <a:lnTo>
                  <a:pt x="519112" y="21145"/>
                </a:lnTo>
                <a:close/>
              </a:path>
              <a:path w="650875" h="278129">
                <a:moveTo>
                  <a:pt x="650849" y="102743"/>
                </a:moveTo>
                <a:lnTo>
                  <a:pt x="650328" y="93345"/>
                </a:lnTo>
                <a:lnTo>
                  <a:pt x="645058" y="90868"/>
                </a:lnTo>
                <a:lnTo>
                  <a:pt x="274167" y="96824"/>
                </a:lnTo>
                <a:lnTo>
                  <a:pt x="5892" y="261467"/>
                </a:lnTo>
                <a:lnTo>
                  <a:pt x="2413" y="263232"/>
                </a:lnTo>
                <a:lnTo>
                  <a:pt x="0" y="265976"/>
                </a:lnTo>
                <a:lnTo>
                  <a:pt x="2209" y="272364"/>
                </a:lnTo>
                <a:lnTo>
                  <a:pt x="5740" y="273977"/>
                </a:lnTo>
                <a:lnTo>
                  <a:pt x="29260" y="267855"/>
                </a:lnTo>
                <a:lnTo>
                  <a:pt x="71742" y="256247"/>
                </a:lnTo>
                <a:lnTo>
                  <a:pt x="223227" y="212191"/>
                </a:lnTo>
                <a:lnTo>
                  <a:pt x="279996" y="196354"/>
                </a:lnTo>
                <a:lnTo>
                  <a:pt x="335686" y="181787"/>
                </a:lnTo>
                <a:lnTo>
                  <a:pt x="391566" y="167538"/>
                </a:lnTo>
                <a:lnTo>
                  <a:pt x="499135" y="139522"/>
                </a:lnTo>
                <a:lnTo>
                  <a:pt x="549376" y="126911"/>
                </a:lnTo>
                <a:lnTo>
                  <a:pt x="596303" y="116001"/>
                </a:lnTo>
                <a:lnTo>
                  <a:pt x="645579" y="106184"/>
                </a:lnTo>
                <a:lnTo>
                  <a:pt x="650849" y="102743"/>
                </a:lnTo>
                <a:close/>
              </a:path>
            </a:pathLst>
          </a:custGeom>
          <a:solidFill>
            <a:srgbClr val="FBC90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1" name="object 31"/>
          <p:cNvGrpSpPr/>
          <p:nvPr/>
        </p:nvGrpSpPr>
        <p:grpSpPr>
          <a:xfrm>
            <a:off x="0" y="12"/>
            <a:ext cx="7560309" cy="3809365"/>
            <a:chOff x="0" y="12"/>
            <a:chExt cx="7560309" cy="3809365"/>
          </a:xfrm>
        </p:grpSpPr>
        <p:pic>
          <p:nvPicPr>
            <p:cNvPr id="32" name="object 3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12"/>
              <a:ext cx="7559992" cy="3808895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387299" y="397382"/>
              <a:ext cx="1350010" cy="385445"/>
            </a:xfrm>
            <a:custGeom>
              <a:avLst/>
              <a:gdLst/>
              <a:ahLst/>
              <a:cxnLst/>
              <a:rect l="l" t="t" r="r" b="b"/>
              <a:pathLst>
                <a:path w="1350010" h="385445">
                  <a:moveTo>
                    <a:pt x="290334" y="166293"/>
                  </a:moveTo>
                  <a:lnTo>
                    <a:pt x="288074" y="140906"/>
                  </a:lnTo>
                  <a:lnTo>
                    <a:pt x="281457" y="116738"/>
                  </a:lnTo>
                  <a:lnTo>
                    <a:pt x="270738" y="94881"/>
                  </a:lnTo>
                  <a:lnTo>
                    <a:pt x="260705" y="82181"/>
                  </a:lnTo>
                  <a:lnTo>
                    <a:pt x="256159" y="76415"/>
                  </a:lnTo>
                  <a:lnTo>
                    <a:pt x="231190" y="56756"/>
                  </a:lnTo>
                  <a:lnTo>
                    <a:pt x="231190" y="166293"/>
                  </a:lnTo>
                  <a:lnTo>
                    <a:pt x="229704" y="183464"/>
                  </a:lnTo>
                  <a:lnTo>
                    <a:pt x="208534" y="225044"/>
                  </a:lnTo>
                  <a:lnTo>
                    <a:pt x="166344" y="246976"/>
                  </a:lnTo>
                  <a:lnTo>
                    <a:pt x="112903" y="250774"/>
                  </a:lnTo>
                  <a:lnTo>
                    <a:pt x="56845" y="250012"/>
                  </a:lnTo>
                  <a:lnTo>
                    <a:pt x="56845" y="82575"/>
                  </a:lnTo>
                  <a:lnTo>
                    <a:pt x="125971" y="82448"/>
                  </a:lnTo>
                  <a:lnTo>
                    <a:pt x="166344" y="85775"/>
                  </a:lnTo>
                  <a:lnTo>
                    <a:pt x="208534" y="107530"/>
                  </a:lnTo>
                  <a:lnTo>
                    <a:pt x="229704" y="149110"/>
                  </a:lnTo>
                  <a:lnTo>
                    <a:pt x="231190" y="166293"/>
                  </a:lnTo>
                  <a:lnTo>
                    <a:pt x="231190" y="56756"/>
                  </a:lnTo>
                  <a:lnTo>
                    <a:pt x="228231" y="54419"/>
                  </a:lnTo>
                  <a:lnTo>
                    <a:pt x="196011" y="40081"/>
                  </a:lnTo>
                  <a:lnTo>
                    <a:pt x="158242" y="32308"/>
                  </a:lnTo>
                  <a:lnTo>
                    <a:pt x="113677" y="29959"/>
                  </a:lnTo>
                  <a:lnTo>
                    <a:pt x="58280" y="30480"/>
                  </a:lnTo>
                  <a:lnTo>
                    <a:pt x="0" y="31877"/>
                  </a:lnTo>
                  <a:lnTo>
                    <a:pt x="0" y="300710"/>
                  </a:lnTo>
                  <a:lnTo>
                    <a:pt x="58280" y="302094"/>
                  </a:lnTo>
                  <a:lnTo>
                    <a:pt x="113677" y="302615"/>
                  </a:lnTo>
                  <a:lnTo>
                    <a:pt x="158242" y="300316"/>
                  </a:lnTo>
                  <a:lnTo>
                    <a:pt x="196011" y="292633"/>
                  </a:lnTo>
                  <a:lnTo>
                    <a:pt x="256159" y="256159"/>
                  </a:lnTo>
                  <a:lnTo>
                    <a:pt x="281457" y="215823"/>
                  </a:lnTo>
                  <a:lnTo>
                    <a:pt x="288074" y="191668"/>
                  </a:lnTo>
                  <a:lnTo>
                    <a:pt x="290334" y="166293"/>
                  </a:lnTo>
                  <a:close/>
                </a:path>
                <a:path w="1350010" h="385445">
                  <a:moveTo>
                    <a:pt x="382524" y="97929"/>
                  </a:moveTo>
                  <a:lnTo>
                    <a:pt x="327609" y="97929"/>
                  </a:lnTo>
                  <a:lnTo>
                    <a:pt x="327609" y="300710"/>
                  </a:lnTo>
                  <a:lnTo>
                    <a:pt x="382524" y="300710"/>
                  </a:lnTo>
                  <a:lnTo>
                    <a:pt x="382524" y="97929"/>
                  </a:lnTo>
                  <a:close/>
                </a:path>
                <a:path w="1350010" h="385445">
                  <a:moveTo>
                    <a:pt x="389051" y="32258"/>
                  </a:moveTo>
                  <a:lnTo>
                    <a:pt x="386346" y="19773"/>
                  </a:lnTo>
                  <a:lnTo>
                    <a:pt x="379018" y="9512"/>
                  </a:lnTo>
                  <a:lnTo>
                    <a:pt x="368147" y="2565"/>
                  </a:lnTo>
                  <a:lnTo>
                    <a:pt x="354876" y="0"/>
                  </a:lnTo>
                  <a:lnTo>
                    <a:pt x="341642" y="2565"/>
                  </a:lnTo>
                  <a:lnTo>
                    <a:pt x="330911" y="9512"/>
                  </a:lnTo>
                  <a:lnTo>
                    <a:pt x="323710" y="19773"/>
                  </a:lnTo>
                  <a:lnTo>
                    <a:pt x="321081" y="32258"/>
                  </a:lnTo>
                  <a:lnTo>
                    <a:pt x="323710" y="44754"/>
                  </a:lnTo>
                  <a:lnTo>
                    <a:pt x="330911" y="55016"/>
                  </a:lnTo>
                  <a:lnTo>
                    <a:pt x="341655" y="61963"/>
                  </a:lnTo>
                  <a:lnTo>
                    <a:pt x="354876" y="64516"/>
                  </a:lnTo>
                  <a:lnTo>
                    <a:pt x="368147" y="61963"/>
                  </a:lnTo>
                  <a:lnTo>
                    <a:pt x="379018" y="55016"/>
                  </a:lnTo>
                  <a:lnTo>
                    <a:pt x="386346" y="44754"/>
                  </a:lnTo>
                  <a:lnTo>
                    <a:pt x="389051" y="32258"/>
                  </a:lnTo>
                  <a:close/>
                </a:path>
                <a:path w="1350010" h="385445">
                  <a:moveTo>
                    <a:pt x="666711" y="97929"/>
                  </a:moveTo>
                  <a:lnTo>
                    <a:pt x="612940" y="97929"/>
                  </a:lnTo>
                  <a:lnTo>
                    <a:pt x="612559" y="123266"/>
                  </a:lnTo>
                  <a:lnTo>
                    <a:pt x="611797" y="123266"/>
                  </a:lnTo>
                  <a:lnTo>
                    <a:pt x="611797" y="197002"/>
                  </a:lnTo>
                  <a:lnTo>
                    <a:pt x="605878" y="221056"/>
                  </a:lnTo>
                  <a:lnTo>
                    <a:pt x="590054" y="239877"/>
                  </a:lnTo>
                  <a:lnTo>
                    <a:pt x="567245" y="252145"/>
                  </a:lnTo>
                  <a:lnTo>
                    <a:pt x="540359" y="256527"/>
                  </a:lnTo>
                  <a:lnTo>
                    <a:pt x="511898" y="251879"/>
                  </a:lnTo>
                  <a:lnTo>
                    <a:pt x="490105" y="239153"/>
                  </a:lnTo>
                  <a:lnTo>
                    <a:pt x="476148" y="220243"/>
                  </a:lnTo>
                  <a:lnTo>
                    <a:pt x="471233" y="197002"/>
                  </a:lnTo>
                  <a:lnTo>
                    <a:pt x="476148" y="173545"/>
                  </a:lnTo>
                  <a:lnTo>
                    <a:pt x="511898" y="141757"/>
                  </a:lnTo>
                  <a:lnTo>
                    <a:pt x="567245" y="141490"/>
                  </a:lnTo>
                  <a:lnTo>
                    <a:pt x="605878" y="172745"/>
                  </a:lnTo>
                  <a:lnTo>
                    <a:pt x="611797" y="197002"/>
                  </a:lnTo>
                  <a:lnTo>
                    <a:pt x="611797" y="123266"/>
                  </a:lnTo>
                  <a:lnTo>
                    <a:pt x="595172" y="110274"/>
                  </a:lnTo>
                  <a:lnTo>
                    <a:pt x="575602" y="100761"/>
                  </a:lnTo>
                  <a:lnTo>
                    <a:pt x="554443" y="94932"/>
                  </a:lnTo>
                  <a:lnTo>
                    <a:pt x="533057" y="92938"/>
                  </a:lnTo>
                  <a:lnTo>
                    <a:pt x="485762" y="101155"/>
                  </a:lnTo>
                  <a:lnTo>
                    <a:pt x="448716" y="123520"/>
                  </a:lnTo>
                  <a:lnTo>
                    <a:pt x="424561" y="156603"/>
                  </a:lnTo>
                  <a:lnTo>
                    <a:pt x="415925" y="197002"/>
                  </a:lnTo>
                  <a:lnTo>
                    <a:pt x="423316" y="238645"/>
                  </a:lnTo>
                  <a:lnTo>
                    <a:pt x="445071" y="271462"/>
                  </a:lnTo>
                  <a:lnTo>
                    <a:pt x="480580" y="292976"/>
                  </a:lnTo>
                  <a:lnTo>
                    <a:pt x="529221" y="300697"/>
                  </a:lnTo>
                  <a:lnTo>
                    <a:pt x="550710" y="298602"/>
                  </a:lnTo>
                  <a:lnTo>
                    <a:pt x="572376" y="292595"/>
                  </a:lnTo>
                  <a:lnTo>
                    <a:pt x="593115" y="283044"/>
                  </a:lnTo>
                  <a:lnTo>
                    <a:pt x="611797" y="270357"/>
                  </a:lnTo>
                  <a:lnTo>
                    <a:pt x="611797" y="274967"/>
                  </a:lnTo>
                  <a:lnTo>
                    <a:pt x="606374" y="302260"/>
                  </a:lnTo>
                  <a:lnTo>
                    <a:pt x="590867" y="323354"/>
                  </a:lnTo>
                  <a:lnTo>
                    <a:pt x="566432" y="336969"/>
                  </a:lnTo>
                  <a:lnTo>
                    <a:pt x="534212" y="341782"/>
                  </a:lnTo>
                  <a:lnTo>
                    <a:pt x="513651" y="340512"/>
                  </a:lnTo>
                  <a:lnTo>
                    <a:pt x="494144" y="336753"/>
                  </a:lnTo>
                  <a:lnTo>
                    <a:pt x="474980" y="330606"/>
                  </a:lnTo>
                  <a:lnTo>
                    <a:pt x="455485" y="322199"/>
                  </a:lnTo>
                  <a:lnTo>
                    <a:pt x="431292" y="364058"/>
                  </a:lnTo>
                  <a:lnTo>
                    <a:pt x="456031" y="373354"/>
                  </a:lnTo>
                  <a:lnTo>
                    <a:pt x="482320" y="379958"/>
                  </a:lnTo>
                  <a:lnTo>
                    <a:pt x="509981" y="383895"/>
                  </a:lnTo>
                  <a:lnTo>
                    <a:pt x="538822" y="385191"/>
                  </a:lnTo>
                  <a:lnTo>
                    <a:pt x="597687" y="376440"/>
                  </a:lnTo>
                  <a:lnTo>
                    <a:pt x="637336" y="351726"/>
                  </a:lnTo>
                  <a:lnTo>
                    <a:pt x="659688" y="313410"/>
                  </a:lnTo>
                  <a:lnTo>
                    <a:pt x="665797" y="270357"/>
                  </a:lnTo>
                  <a:lnTo>
                    <a:pt x="666711" y="263829"/>
                  </a:lnTo>
                  <a:lnTo>
                    <a:pt x="666711" y="256527"/>
                  </a:lnTo>
                  <a:lnTo>
                    <a:pt x="666711" y="137096"/>
                  </a:lnTo>
                  <a:lnTo>
                    <a:pt x="666711" y="123266"/>
                  </a:lnTo>
                  <a:lnTo>
                    <a:pt x="666711" y="97929"/>
                  </a:lnTo>
                  <a:close/>
                </a:path>
                <a:path w="1350010" h="385445">
                  <a:moveTo>
                    <a:pt x="766584" y="97929"/>
                  </a:moveTo>
                  <a:lnTo>
                    <a:pt x="711669" y="97929"/>
                  </a:lnTo>
                  <a:lnTo>
                    <a:pt x="711669" y="300710"/>
                  </a:lnTo>
                  <a:lnTo>
                    <a:pt x="766584" y="300710"/>
                  </a:lnTo>
                  <a:lnTo>
                    <a:pt x="766584" y="97929"/>
                  </a:lnTo>
                  <a:close/>
                </a:path>
                <a:path w="1350010" h="385445">
                  <a:moveTo>
                    <a:pt x="773112" y="32258"/>
                  </a:moveTo>
                  <a:lnTo>
                    <a:pt x="770407" y="19773"/>
                  </a:lnTo>
                  <a:lnTo>
                    <a:pt x="763066" y="9512"/>
                  </a:lnTo>
                  <a:lnTo>
                    <a:pt x="752208" y="2565"/>
                  </a:lnTo>
                  <a:lnTo>
                    <a:pt x="738936" y="0"/>
                  </a:lnTo>
                  <a:lnTo>
                    <a:pt x="725716" y="2565"/>
                  </a:lnTo>
                  <a:lnTo>
                    <a:pt x="714971" y="9512"/>
                  </a:lnTo>
                  <a:lnTo>
                    <a:pt x="707771" y="19773"/>
                  </a:lnTo>
                  <a:lnTo>
                    <a:pt x="705142" y="32258"/>
                  </a:lnTo>
                  <a:lnTo>
                    <a:pt x="707771" y="44754"/>
                  </a:lnTo>
                  <a:lnTo>
                    <a:pt x="714971" y="55016"/>
                  </a:lnTo>
                  <a:lnTo>
                    <a:pt x="725716" y="61963"/>
                  </a:lnTo>
                  <a:lnTo>
                    <a:pt x="738936" y="64516"/>
                  </a:lnTo>
                  <a:lnTo>
                    <a:pt x="752208" y="61963"/>
                  </a:lnTo>
                  <a:lnTo>
                    <a:pt x="763066" y="55016"/>
                  </a:lnTo>
                  <a:lnTo>
                    <a:pt x="770407" y="44754"/>
                  </a:lnTo>
                  <a:lnTo>
                    <a:pt x="773112" y="32258"/>
                  </a:lnTo>
                  <a:close/>
                </a:path>
                <a:path w="1350010" h="385445">
                  <a:moveTo>
                    <a:pt x="1070356" y="199313"/>
                  </a:moveTo>
                  <a:lnTo>
                    <a:pt x="1061923" y="157734"/>
                  </a:lnTo>
                  <a:lnTo>
                    <a:pt x="1047369" y="137109"/>
                  </a:lnTo>
                  <a:lnTo>
                    <a:pt x="1038098" y="123939"/>
                  </a:lnTo>
                  <a:lnTo>
                    <a:pt x="1037005" y="123278"/>
                  </a:lnTo>
                  <a:lnTo>
                    <a:pt x="1014679" y="109613"/>
                  </a:lnTo>
                  <a:lnTo>
                    <a:pt x="1014679" y="199313"/>
                  </a:lnTo>
                  <a:lnTo>
                    <a:pt x="1010031" y="223939"/>
                  </a:lnTo>
                  <a:lnTo>
                    <a:pt x="996569" y="243662"/>
                  </a:lnTo>
                  <a:lnTo>
                    <a:pt x="974979" y="256768"/>
                  </a:lnTo>
                  <a:lnTo>
                    <a:pt x="945934" y="261531"/>
                  </a:lnTo>
                  <a:lnTo>
                    <a:pt x="918070" y="256984"/>
                  </a:lnTo>
                  <a:lnTo>
                    <a:pt x="895375" y="244246"/>
                  </a:lnTo>
                  <a:lnTo>
                    <a:pt x="880084" y="224586"/>
                  </a:lnTo>
                  <a:lnTo>
                    <a:pt x="874496" y="199313"/>
                  </a:lnTo>
                  <a:lnTo>
                    <a:pt x="880084" y="174040"/>
                  </a:lnTo>
                  <a:lnTo>
                    <a:pt x="895375" y="154381"/>
                  </a:lnTo>
                  <a:lnTo>
                    <a:pt x="918070" y="141643"/>
                  </a:lnTo>
                  <a:lnTo>
                    <a:pt x="945934" y="137109"/>
                  </a:lnTo>
                  <a:lnTo>
                    <a:pt x="974979" y="141859"/>
                  </a:lnTo>
                  <a:lnTo>
                    <a:pt x="996569" y="154952"/>
                  </a:lnTo>
                  <a:lnTo>
                    <a:pt x="1010031" y="174688"/>
                  </a:lnTo>
                  <a:lnTo>
                    <a:pt x="1014679" y="199313"/>
                  </a:lnTo>
                  <a:lnTo>
                    <a:pt x="1014679" y="109613"/>
                  </a:lnTo>
                  <a:lnTo>
                    <a:pt x="1001014" y="101244"/>
                  </a:lnTo>
                  <a:lnTo>
                    <a:pt x="952842" y="92938"/>
                  </a:lnTo>
                  <a:lnTo>
                    <a:pt x="931684" y="94919"/>
                  </a:lnTo>
                  <a:lnTo>
                    <a:pt x="910640" y="100761"/>
                  </a:lnTo>
                  <a:lnTo>
                    <a:pt x="891108" y="110274"/>
                  </a:lnTo>
                  <a:lnTo>
                    <a:pt x="874496" y="123278"/>
                  </a:lnTo>
                  <a:lnTo>
                    <a:pt x="873734" y="123278"/>
                  </a:lnTo>
                  <a:lnTo>
                    <a:pt x="872959" y="97929"/>
                  </a:lnTo>
                  <a:lnTo>
                    <a:pt x="819200" y="97929"/>
                  </a:lnTo>
                  <a:lnTo>
                    <a:pt x="819200" y="380199"/>
                  </a:lnTo>
                  <a:lnTo>
                    <a:pt x="874496" y="380199"/>
                  </a:lnTo>
                  <a:lnTo>
                    <a:pt x="874496" y="275361"/>
                  </a:lnTo>
                  <a:lnTo>
                    <a:pt x="891108" y="288518"/>
                  </a:lnTo>
                  <a:lnTo>
                    <a:pt x="910640" y="298018"/>
                  </a:lnTo>
                  <a:lnTo>
                    <a:pt x="931684" y="303758"/>
                  </a:lnTo>
                  <a:lnTo>
                    <a:pt x="952842" y="305701"/>
                  </a:lnTo>
                  <a:lnTo>
                    <a:pt x="1001014" y="297395"/>
                  </a:lnTo>
                  <a:lnTo>
                    <a:pt x="1036993" y="275361"/>
                  </a:lnTo>
                  <a:lnTo>
                    <a:pt x="1038098" y="274688"/>
                  </a:lnTo>
                  <a:lnTo>
                    <a:pt x="1047369" y="261531"/>
                  </a:lnTo>
                  <a:lnTo>
                    <a:pt x="1061923" y="240880"/>
                  </a:lnTo>
                  <a:lnTo>
                    <a:pt x="1070356" y="199313"/>
                  </a:lnTo>
                  <a:close/>
                </a:path>
                <a:path w="1350010" h="385445">
                  <a:moveTo>
                    <a:pt x="1349959" y="199313"/>
                  </a:moveTo>
                  <a:lnTo>
                    <a:pt x="1340599" y="156933"/>
                  </a:lnTo>
                  <a:lnTo>
                    <a:pt x="1325143" y="137096"/>
                  </a:lnTo>
                  <a:lnTo>
                    <a:pt x="1314335" y="123228"/>
                  </a:lnTo>
                  <a:lnTo>
                    <a:pt x="1294650" y="112433"/>
                  </a:lnTo>
                  <a:lnTo>
                    <a:pt x="1294650" y="199313"/>
                  </a:lnTo>
                  <a:lnTo>
                    <a:pt x="1289507" y="224269"/>
                  </a:lnTo>
                  <a:lnTo>
                    <a:pt x="1274876" y="243954"/>
                  </a:lnTo>
                  <a:lnTo>
                    <a:pt x="1251877" y="256882"/>
                  </a:lnTo>
                  <a:lnTo>
                    <a:pt x="1221689" y="261518"/>
                  </a:lnTo>
                  <a:lnTo>
                    <a:pt x="1191552" y="256882"/>
                  </a:lnTo>
                  <a:lnTo>
                    <a:pt x="1168692" y="243954"/>
                  </a:lnTo>
                  <a:lnTo>
                    <a:pt x="1154176" y="224269"/>
                  </a:lnTo>
                  <a:lnTo>
                    <a:pt x="1149108" y="199313"/>
                  </a:lnTo>
                  <a:lnTo>
                    <a:pt x="1154176" y="174358"/>
                  </a:lnTo>
                  <a:lnTo>
                    <a:pt x="1168692" y="154673"/>
                  </a:lnTo>
                  <a:lnTo>
                    <a:pt x="1191552" y="141744"/>
                  </a:lnTo>
                  <a:lnTo>
                    <a:pt x="1221689" y="137096"/>
                  </a:lnTo>
                  <a:lnTo>
                    <a:pt x="1251877" y="141744"/>
                  </a:lnTo>
                  <a:lnTo>
                    <a:pt x="1274876" y="154673"/>
                  </a:lnTo>
                  <a:lnTo>
                    <a:pt x="1289507" y="174358"/>
                  </a:lnTo>
                  <a:lnTo>
                    <a:pt x="1294650" y="199313"/>
                  </a:lnTo>
                  <a:lnTo>
                    <a:pt x="1294650" y="112433"/>
                  </a:lnTo>
                  <a:lnTo>
                    <a:pt x="1273797" y="100977"/>
                  </a:lnTo>
                  <a:lnTo>
                    <a:pt x="1221689" y="92938"/>
                  </a:lnTo>
                  <a:lnTo>
                    <a:pt x="1169568" y="100977"/>
                  </a:lnTo>
                  <a:lnTo>
                    <a:pt x="1129030" y="123228"/>
                  </a:lnTo>
                  <a:lnTo>
                    <a:pt x="1102766" y="156933"/>
                  </a:lnTo>
                  <a:lnTo>
                    <a:pt x="1093419" y="199313"/>
                  </a:lnTo>
                  <a:lnTo>
                    <a:pt x="1102766" y="241858"/>
                  </a:lnTo>
                  <a:lnTo>
                    <a:pt x="1129030" y="275551"/>
                  </a:lnTo>
                  <a:lnTo>
                    <a:pt x="1169568" y="297713"/>
                  </a:lnTo>
                  <a:lnTo>
                    <a:pt x="1221689" y="305689"/>
                  </a:lnTo>
                  <a:lnTo>
                    <a:pt x="1273797" y="297713"/>
                  </a:lnTo>
                  <a:lnTo>
                    <a:pt x="1314335" y="275551"/>
                  </a:lnTo>
                  <a:lnTo>
                    <a:pt x="1325270" y="261518"/>
                  </a:lnTo>
                  <a:lnTo>
                    <a:pt x="1340599" y="241858"/>
                  </a:lnTo>
                  <a:lnTo>
                    <a:pt x="1349959" y="199313"/>
                  </a:lnTo>
                  <a:close/>
                </a:path>
              </a:pathLst>
            </a:custGeom>
            <a:solidFill>
              <a:srgbClr val="09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50719" y="490307"/>
              <a:ext cx="197777" cy="212763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1970264" y="433087"/>
              <a:ext cx="149860" cy="270510"/>
            </a:xfrm>
            <a:custGeom>
              <a:avLst/>
              <a:gdLst/>
              <a:ahLst/>
              <a:cxnLst/>
              <a:rect l="l" t="t" r="r" b="b"/>
              <a:pathLst>
                <a:path w="149860" h="270509">
                  <a:moveTo>
                    <a:pt x="84099" y="0"/>
                  </a:moveTo>
                  <a:lnTo>
                    <a:pt x="28803" y="0"/>
                  </a:lnTo>
                  <a:lnTo>
                    <a:pt x="28803" y="62217"/>
                  </a:lnTo>
                  <a:lnTo>
                    <a:pt x="0" y="62217"/>
                  </a:lnTo>
                  <a:lnTo>
                    <a:pt x="0" y="109448"/>
                  </a:lnTo>
                  <a:lnTo>
                    <a:pt x="28803" y="109448"/>
                  </a:lnTo>
                  <a:lnTo>
                    <a:pt x="28803" y="193179"/>
                  </a:lnTo>
                  <a:lnTo>
                    <a:pt x="31621" y="224295"/>
                  </a:lnTo>
                  <a:lnTo>
                    <a:pt x="41567" y="248570"/>
                  </a:lnTo>
                  <a:lnTo>
                    <a:pt x="60875" y="264349"/>
                  </a:lnTo>
                  <a:lnTo>
                    <a:pt x="91782" y="269976"/>
                  </a:lnTo>
                  <a:lnTo>
                    <a:pt x="106619" y="268808"/>
                  </a:lnTo>
                  <a:lnTo>
                    <a:pt x="121491" y="265517"/>
                  </a:lnTo>
                  <a:lnTo>
                    <a:pt x="136006" y="260423"/>
                  </a:lnTo>
                  <a:lnTo>
                    <a:pt x="149771" y="253847"/>
                  </a:lnTo>
                  <a:lnTo>
                    <a:pt x="129412" y="210070"/>
                  </a:lnTo>
                  <a:lnTo>
                    <a:pt x="123665" y="213963"/>
                  </a:lnTo>
                  <a:lnTo>
                    <a:pt x="117124" y="217277"/>
                  </a:lnTo>
                  <a:lnTo>
                    <a:pt x="110294" y="219582"/>
                  </a:lnTo>
                  <a:lnTo>
                    <a:pt x="103682" y="220446"/>
                  </a:lnTo>
                  <a:lnTo>
                    <a:pt x="93009" y="217907"/>
                  </a:lnTo>
                  <a:lnTo>
                    <a:pt x="87123" y="210796"/>
                  </a:lnTo>
                  <a:lnTo>
                    <a:pt x="84621" y="199867"/>
                  </a:lnTo>
                  <a:lnTo>
                    <a:pt x="84099" y="185877"/>
                  </a:lnTo>
                  <a:lnTo>
                    <a:pt x="84099" y="109448"/>
                  </a:lnTo>
                  <a:lnTo>
                    <a:pt x="140169" y="109448"/>
                  </a:lnTo>
                  <a:lnTo>
                    <a:pt x="140169" y="62217"/>
                  </a:lnTo>
                  <a:lnTo>
                    <a:pt x="84099" y="62217"/>
                  </a:lnTo>
                  <a:lnTo>
                    <a:pt x="84099" y="0"/>
                  </a:lnTo>
                  <a:close/>
                </a:path>
              </a:pathLst>
            </a:custGeom>
            <a:solidFill>
              <a:srgbClr val="09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129645" y="490307"/>
              <a:ext cx="240398" cy="212763"/>
            </a:xfrm>
            <a:prstGeom prst="rect">
              <a:avLst/>
            </a:prstGeom>
          </p:spPr>
        </p:pic>
      </p:grpSp>
      <p:grpSp>
        <p:nvGrpSpPr>
          <p:cNvPr id="37" name="object 37"/>
          <p:cNvGrpSpPr/>
          <p:nvPr/>
        </p:nvGrpSpPr>
        <p:grpSpPr>
          <a:xfrm>
            <a:off x="396487" y="4167211"/>
            <a:ext cx="967105" cy="967105"/>
            <a:chOff x="396487" y="4167211"/>
            <a:chExt cx="967105" cy="967105"/>
          </a:xfrm>
        </p:grpSpPr>
        <p:sp>
          <p:nvSpPr>
            <p:cNvPr id="38" name="object 38"/>
            <p:cNvSpPr/>
            <p:nvPr/>
          </p:nvSpPr>
          <p:spPr>
            <a:xfrm>
              <a:off x="408571" y="4179298"/>
              <a:ext cx="942975" cy="942975"/>
            </a:xfrm>
            <a:custGeom>
              <a:avLst/>
              <a:gdLst/>
              <a:ahLst/>
              <a:cxnLst/>
              <a:rect l="l" t="t" r="r" b="b"/>
              <a:pathLst>
                <a:path w="942975" h="942975">
                  <a:moveTo>
                    <a:pt x="737273" y="0"/>
                  </a:moveTo>
                  <a:lnTo>
                    <a:pt x="205549" y="0"/>
                  </a:lnTo>
                  <a:lnTo>
                    <a:pt x="158477" y="5438"/>
                  </a:lnTo>
                  <a:lnTo>
                    <a:pt x="115235" y="20925"/>
                  </a:lnTo>
                  <a:lnTo>
                    <a:pt x="77067" y="45215"/>
                  </a:lnTo>
                  <a:lnTo>
                    <a:pt x="45215" y="77067"/>
                  </a:lnTo>
                  <a:lnTo>
                    <a:pt x="20925" y="115235"/>
                  </a:lnTo>
                  <a:lnTo>
                    <a:pt x="5438" y="158477"/>
                  </a:lnTo>
                  <a:lnTo>
                    <a:pt x="0" y="205549"/>
                  </a:lnTo>
                  <a:lnTo>
                    <a:pt x="0" y="737260"/>
                  </a:lnTo>
                  <a:lnTo>
                    <a:pt x="5438" y="784336"/>
                  </a:lnTo>
                  <a:lnTo>
                    <a:pt x="20925" y="827582"/>
                  </a:lnTo>
                  <a:lnTo>
                    <a:pt x="45215" y="865752"/>
                  </a:lnTo>
                  <a:lnTo>
                    <a:pt x="77067" y="897605"/>
                  </a:lnTo>
                  <a:lnTo>
                    <a:pt x="115235" y="921897"/>
                  </a:lnTo>
                  <a:lnTo>
                    <a:pt x="158477" y="937384"/>
                  </a:lnTo>
                  <a:lnTo>
                    <a:pt x="205549" y="942822"/>
                  </a:lnTo>
                  <a:lnTo>
                    <a:pt x="737273" y="942822"/>
                  </a:lnTo>
                  <a:lnTo>
                    <a:pt x="784344" y="937384"/>
                  </a:lnTo>
                  <a:lnTo>
                    <a:pt x="827586" y="921897"/>
                  </a:lnTo>
                  <a:lnTo>
                    <a:pt x="865755" y="897605"/>
                  </a:lnTo>
                  <a:lnTo>
                    <a:pt x="897606" y="865752"/>
                  </a:lnTo>
                  <a:lnTo>
                    <a:pt x="921897" y="827582"/>
                  </a:lnTo>
                  <a:lnTo>
                    <a:pt x="937384" y="784336"/>
                  </a:lnTo>
                  <a:lnTo>
                    <a:pt x="942822" y="737260"/>
                  </a:lnTo>
                  <a:lnTo>
                    <a:pt x="942822" y="205549"/>
                  </a:lnTo>
                  <a:lnTo>
                    <a:pt x="937384" y="158477"/>
                  </a:lnTo>
                  <a:lnTo>
                    <a:pt x="921897" y="115235"/>
                  </a:lnTo>
                  <a:lnTo>
                    <a:pt x="897606" y="77067"/>
                  </a:lnTo>
                  <a:lnTo>
                    <a:pt x="865755" y="45215"/>
                  </a:lnTo>
                  <a:lnTo>
                    <a:pt x="827586" y="20925"/>
                  </a:lnTo>
                  <a:lnTo>
                    <a:pt x="784344" y="5438"/>
                  </a:lnTo>
                  <a:lnTo>
                    <a:pt x="737273" y="0"/>
                  </a:lnTo>
                  <a:close/>
                </a:path>
              </a:pathLst>
            </a:custGeom>
            <a:solidFill>
              <a:srgbClr val="FFCA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96487" y="4167211"/>
              <a:ext cx="967105" cy="967105"/>
            </a:xfrm>
            <a:custGeom>
              <a:avLst/>
              <a:gdLst/>
              <a:ahLst/>
              <a:cxnLst/>
              <a:rect l="l" t="t" r="r" b="b"/>
              <a:pathLst>
                <a:path w="967105" h="967104">
                  <a:moveTo>
                    <a:pt x="749350" y="0"/>
                  </a:moveTo>
                  <a:lnTo>
                    <a:pt x="217639" y="0"/>
                  </a:lnTo>
                  <a:lnTo>
                    <a:pt x="167735" y="5747"/>
                  </a:lnTo>
                  <a:lnTo>
                    <a:pt x="121924" y="22120"/>
                  </a:lnTo>
                  <a:lnTo>
                    <a:pt x="81514" y="47811"/>
                  </a:lnTo>
                  <a:lnTo>
                    <a:pt x="47811" y="81514"/>
                  </a:lnTo>
                  <a:lnTo>
                    <a:pt x="22120" y="121924"/>
                  </a:lnTo>
                  <a:lnTo>
                    <a:pt x="5747" y="167735"/>
                  </a:lnTo>
                  <a:lnTo>
                    <a:pt x="0" y="217639"/>
                  </a:lnTo>
                  <a:lnTo>
                    <a:pt x="0" y="749350"/>
                  </a:lnTo>
                  <a:lnTo>
                    <a:pt x="5747" y="799255"/>
                  </a:lnTo>
                  <a:lnTo>
                    <a:pt x="22120" y="845066"/>
                  </a:lnTo>
                  <a:lnTo>
                    <a:pt x="47811" y="885476"/>
                  </a:lnTo>
                  <a:lnTo>
                    <a:pt x="81514" y="919179"/>
                  </a:lnTo>
                  <a:lnTo>
                    <a:pt x="121924" y="944870"/>
                  </a:lnTo>
                  <a:lnTo>
                    <a:pt x="167735" y="961243"/>
                  </a:lnTo>
                  <a:lnTo>
                    <a:pt x="217639" y="966990"/>
                  </a:lnTo>
                  <a:lnTo>
                    <a:pt x="749350" y="966990"/>
                  </a:lnTo>
                  <a:lnTo>
                    <a:pt x="799251" y="961243"/>
                  </a:lnTo>
                  <a:lnTo>
                    <a:pt x="845060" y="944870"/>
                  </a:lnTo>
                  <a:lnTo>
                    <a:pt x="848281" y="942822"/>
                  </a:lnTo>
                  <a:lnTo>
                    <a:pt x="217639" y="942822"/>
                  </a:lnTo>
                  <a:lnTo>
                    <a:pt x="173332" y="937703"/>
                  </a:lnTo>
                  <a:lnTo>
                    <a:pt x="132630" y="923127"/>
                  </a:lnTo>
                  <a:lnTo>
                    <a:pt x="96705" y="900265"/>
                  </a:lnTo>
                  <a:lnTo>
                    <a:pt x="66725" y="870285"/>
                  </a:lnTo>
                  <a:lnTo>
                    <a:pt x="43862" y="834359"/>
                  </a:lnTo>
                  <a:lnTo>
                    <a:pt x="29286" y="793658"/>
                  </a:lnTo>
                  <a:lnTo>
                    <a:pt x="24168" y="749350"/>
                  </a:lnTo>
                  <a:lnTo>
                    <a:pt x="24168" y="217639"/>
                  </a:lnTo>
                  <a:lnTo>
                    <a:pt x="29286" y="173333"/>
                  </a:lnTo>
                  <a:lnTo>
                    <a:pt x="43862" y="132633"/>
                  </a:lnTo>
                  <a:lnTo>
                    <a:pt x="66725" y="96710"/>
                  </a:lnTo>
                  <a:lnTo>
                    <a:pt x="96705" y="66733"/>
                  </a:lnTo>
                  <a:lnTo>
                    <a:pt x="132630" y="43872"/>
                  </a:lnTo>
                  <a:lnTo>
                    <a:pt x="173332" y="29298"/>
                  </a:lnTo>
                  <a:lnTo>
                    <a:pt x="217639" y="24180"/>
                  </a:lnTo>
                  <a:lnTo>
                    <a:pt x="848301" y="24180"/>
                  </a:lnTo>
                  <a:lnTo>
                    <a:pt x="845060" y="22120"/>
                  </a:lnTo>
                  <a:lnTo>
                    <a:pt x="799251" y="5747"/>
                  </a:lnTo>
                  <a:lnTo>
                    <a:pt x="749350" y="0"/>
                  </a:lnTo>
                  <a:close/>
                </a:path>
                <a:path w="967105" h="967104">
                  <a:moveTo>
                    <a:pt x="848301" y="24180"/>
                  </a:moveTo>
                  <a:lnTo>
                    <a:pt x="749350" y="24180"/>
                  </a:lnTo>
                  <a:lnTo>
                    <a:pt x="793657" y="29298"/>
                  </a:lnTo>
                  <a:lnTo>
                    <a:pt x="834357" y="43872"/>
                  </a:lnTo>
                  <a:lnTo>
                    <a:pt x="870280" y="66733"/>
                  </a:lnTo>
                  <a:lnTo>
                    <a:pt x="900257" y="96710"/>
                  </a:lnTo>
                  <a:lnTo>
                    <a:pt x="923117" y="132633"/>
                  </a:lnTo>
                  <a:lnTo>
                    <a:pt x="937691" y="173333"/>
                  </a:lnTo>
                  <a:lnTo>
                    <a:pt x="942809" y="217639"/>
                  </a:lnTo>
                  <a:lnTo>
                    <a:pt x="942809" y="749350"/>
                  </a:lnTo>
                  <a:lnTo>
                    <a:pt x="937691" y="793658"/>
                  </a:lnTo>
                  <a:lnTo>
                    <a:pt x="923117" y="834359"/>
                  </a:lnTo>
                  <a:lnTo>
                    <a:pt x="900257" y="870285"/>
                  </a:lnTo>
                  <a:lnTo>
                    <a:pt x="870280" y="900265"/>
                  </a:lnTo>
                  <a:lnTo>
                    <a:pt x="834357" y="923127"/>
                  </a:lnTo>
                  <a:lnTo>
                    <a:pt x="793657" y="937703"/>
                  </a:lnTo>
                  <a:lnTo>
                    <a:pt x="749350" y="942822"/>
                  </a:lnTo>
                  <a:lnTo>
                    <a:pt x="848281" y="942822"/>
                  </a:lnTo>
                  <a:lnTo>
                    <a:pt x="885470" y="919179"/>
                  </a:lnTo>
                  <a:lnTo>
                    <a:pt x="919175" y="885476"/>
                  </a:lnTo>
                  <a:lnTo>
                    <a:pt x="944868" y="845066"/>
                  </a:lnTo>
                  <a:lnTo>
                    <a:pt x="961242" y="799255"/>
                  </a:lnTo>
                  <a:lnTo>
                    <a:pt x="966990" y="749350"/>
                  </a:lnTo>
                  <a:lnTo>
                    <a:pt x="966990" y="217639"/>
                  </a:lnTo>
                  <a:lnTo>
                    <a:pt x="961242" y="167735"/>
                  </a:lnTo>
                  <a:lnTo>
                    <a:pt x="944868" y="121924"/>
                  </a:lnTo>
                  <a:lnTo>
                    <a:pt x="919175" y="81514"/>
                  </a:lnTo>
                  <a:lnTo>
                    <a:pt x="885470" y="47811"/>
                  </a:lnTo>
                  <a:lnTo>
                    <a:pt x="848301" y="241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62349" y="4947752"/>
              <a:ext cx="237705" cy="88912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619201" y="4327841"/>
              <a:ext cx="569595" cy="528320"/>
            </a:xfrm>
            <a:custGeom>
              <a:avLst/>
              <a:gdLst/>
              <a:ahLst/>
              <a:cxnLst/>
              <a:rect l="l" t="t" r="r" b="b"/>
              <a:pathLst>
                <a:path w="569594" h="528320">
                  <a:moveTo>
                    <a:pt x="227088" y="0"/>
                  </a:moveTo>
                  <a:lnTo>
                    <a:pt x="173200" y="267"/>
                  </a:lnTo>
                  <a:lnTo>
                    <a:pt x="116335" y="1022"/>
                  </a:lnTo>
                  <a:lnTo>
                    <a:pt x="58074" y="2196"/>
                  </a:lnTo>
                  <a:lnTo>
                    <a:pt x="0" y="3721"/>
                  </a:lnTo>
                  <a:lnTo>
                    <a:pt x="0" y="524344"/>
                  </a:lnTo>
                  <a:lnTo>
                    <a:pt x="98907" y="526719"/>
                  </a:lnTo>
                  <a:lnTo>
                    <a:pt x="98907" y="125437"/>
                  </a:lnTo>
                  <a:lnTo>
                    <a:pt x="167859" y="123610"/>
                  </a:lnTo>
                  <a:lnTo>
                    <a:pt x="204756" y="122910"/>
                  </a:lnTo>
                  <a:lnTo>
                    <a:pt x="241020" y="122631"/>
                  </a:lnTo>
                  <a:lnTo>
                    <a:pt x="299149" y="125065"/>
                  </a:lnTo>
                  <a:lnTo>
                    <a:pt x="348739" y="132618"/>
                  </a:lnTo>
                  <a:lnTo>
                    <a:pt x="389645" y="145663"/>
                  </a:lnTo>
                  <a:lnTo>
                    <a:pt x="444810" y="189723"/>
                  </a:lnTo>
                  <a:lnTo>
                    <a:pt x="463461" y="260235"/>
                  </a:lnTo>
                  <a:lnTo>
                    <a:pt x="458023" y="304380"/>
                  </a:lnTo>
                  <a:lnTo>
                    <a:pt x="442386" y="339276"/>
                  </a:lnTo>
                  <a:lnTo>
                    <a:pt x="384561" y="384905"/>
                  </a:lnTo>
                  <a:lnTo>
                    <a:pt x="344398" y="397429"/>
                  </a:lnTo>
                  <a:lnTo>
                    <a:pt x="298085" y="404287"/>
                  </a:lnTo>
                  <a:lnTo>
                    <a:pt x="246633" y="406374"/>
                  </a:lnTo>
                  <a:lnTo>
                    <a:pt x="197230" y="405892"/>
                  </a:lnTo>
                  <a:lnTo>
                    <a:pt x="197230" y="527977"/>
                  </a:lnTo>
                  <a:lnTo>
                    <a:pt x="286215" y="526150"/>
                  </a:lnTo>
                  <a:lnTo>
                    <a:pt x="339122" y="519938"/>
                  </a:lnTo>
                  <a:lnTo>
                    <a:pt x="386534" y="508725"/>
                  </a:lnTo>
                  <a:lnTo>
                    <a:pt x="429172" y="491811"/>
                  </a:lnTo>
                  <a:lnTo>
                    <a:pt x="467760" y="468495"/>
                  </a:lnTo>
                  <a:lnTo>
                    <a:pt x="503021" y="438073"/>
                  </a:lnTo>
                  <a:lnTo>
                    <a:pt x="531248" y="402298"/>
                  </a:lnTo>
                  <a:lnTo>
                    <a:pt x="552015" y="359973"/>
                  </a:lnTo>
                  <a:lnTo>
                    <a:pt x="564832" y="313188"/>
                  </a:lnTo>
                  <a:lnTo>
                    <a:pt x="569213" y="264033"/>
                  </a:lnTo>
                  <a:lnTo>
                    <a:pt x="564832" y="214875"/>
                  </a:lnTo>
                  <a:lnTo>
                    <a:pt x="552015" y="168087"/>
                  </a:lnTo>
                  <a:lnTo>
                    <a:pt x="531248" y="125762"/>
                  </a:lnTo>
                  <a:lnTo>
                    <a:pt x="503021" y="89992"/>
                  </a:lnTo>
                  <a:lnTo>
                    <a:pt x="467760" y="59826"/>
                  </a:lnTo>
                  <a:lnTo>
                    <a:pt x="429172" y="36581"/>
                  </a:lnTo>
                  <a:lnTo>
                    <a:pt x="386534" y="19616"/>
                  </a:lnTo>
                  <a:lnTo>
                    <a:pt x="339122" y="8291"/>
                  </a:lnTo>
                  <a:lnTo>
                    <a:pt x="286215" y="1966"/>
                  </a:lnTo>
                  <a:lnTo>
                    <a:pt x="227088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R="5080">
              <a:lnSpc>
                <a:spcPts val="4000"/>
              </a:lnSpc>
              <a:spcBef>
                <a:spcPts val="700"/>
              </a:spcBef>
            </a:pPr>
            <a:r>
              <a:rPr spc="-210" dirty="0"/>
              <a:t>Comment</a:t>
            </a:r>
            <a:r>
              <a:rPr spc="-335" dirty="0"/>
              <a:t> </a:t>
            </a:r>
            <a:r>
              <a:rPr spc="-229" dirty="0"/>
              <a:t>accéder</a:t>
            </a:r>
            <a:r>
              <a:rPr spc="-335" dirty="0"/>
              <a:t> </a:t>
            </a:r>
            <a:r>
              <a:rPr spc="-30" dirty="0"/>
              <a:t>à</a:t>
            </a:r>
            <a:r>
              <a:rPr spc="-335" dirty="0"/>
              <a:t> </a:t>
            </a:r>
            <a:r>
              <a:rPr spc="-170" dirty="0"/>
              <a:t>votre </a:t>
            </a:r>
            <a:r>
              <a:rPr spc="-200" dirty="0"/>
              <a:t>coffre-</a:t>
            </a:r>
            <a:r>
              <a:rPr spc="-185" dirty="0"/>
              <a:t>fort</a:t>
            </a:r>
            <a:r>
              <a:rPr spc="-295" dirty="0"/>
              <a:t> </a:t>
            </a:r>
            <a:r>
              <a:rPr spc="-220" dirty="0"/>
              <a:t>numérique</a:t>
            </a:r>
            <a:r>
              <a:rPr spc="-450" dirty="0"/>
              <a:t> </a:t>
            </a:r>
            <a:r>
              <a:rPr spc="-50" dirty="0"/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19286" y="1780914"/>
            <a:ext cx="1457960" cy="52197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45"/>
              </a:spcBef>
            </a:pPr>
            <a:r>
              <a:rPr sz="1100" b="1" spc="-30" dirty="0">
                <a:solidFill>
                  <a:srgbClr val="716F6F"/>
                </a:solidFill>
                <a:latin typeface="Montserrat"/>
                <a:cs typeface="Montserrat"/>
              </a:rPr>
              <a:t>JE</a:t>
            </a:r>
            <a:r>
              <a:rPr sz="1100" b="1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1100" b="1" spc="-10" dirty="0">
                <a:solidFill>
                  <a:srgbClr val="716F6F"/>
                </a:solidFill>
                <a:latin typeface="Montserrat"/>
                <a:cs typeface="Montserrat"/>
              </a:rPr>
              <a:t>CLIQUE</a:t>
            </a:r>
            <a:endParaRPr sz="1100">
              <a:latin typeface="Montserrat"/>
              <a:cs typeface="Montserrat"/>
            </a:endParaRPr>
          </a:p>
          <a:p>
            <a:pPr marR="5080">
              <a:lnSpc>
                <a:spcPts val="1200"/>
              </a:lnSpc>
              <a:spcBef>
                <a:spcPts val="20"/>
              </a:spcBef>
            </a:pP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sur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716F6F"/>
                </a:solidFill>
                <a:latin typeface="Montserrat"/>
                <a:cs typeface="Montserrat"/>
              </a:rPr>
              <a:t>le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 lien que j’ai reçu sur 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ma</a:t>
            </a:r>
            <a:r>
              <a:rPr sz="800" spc="50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boite email </a:t>
            </a:r>
            <a:r>
              <a:rPr sz="800" spc="-10" dirty="0">
                <a:solidFill>
                  <a:srgbClr val="716F6F"/>
                </a:solidFill>
                <a:latin typeface="Montserrat"/>
                <a:cs typeface="Montserrat"/>
              </a:rPr>
              <a:t>professionnelle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9286" y="2358936"/>
            <a:ext cx="1489075" cy="80772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R="138430">
              <a:lnSpc>
                <a:spcPct val="123300"/>
              </a:lnSpc>
              <a:spcBef>
                <a:spcPts val="180"/>
              </a:spcBef>
            </a:pPr>
            <a:r>
              <a:rPr sz="800" spc="-10" dirty="0">
                <a:solidFill>
                  <a:srgbClr val="716F6F"/>
                </a:solidFill>
                <a:latin typeface="Montserrat"/>
                <a:cs typeface="Montserrat"/>
              </a:rPr>
              <a:t>ou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1650" b="1" spc="-30" baseline="-5050" dirty="0">
                <a:solidFill>
                  <a:srgbClr val="716F6F"/>
                </a:solidFill>
                <a:latin typeface="Montserrat"/>
                <a:cs typeface="Montserrat"/>
              </a:rPr>
              <a:t>JE</a:t>
            </a:r>
            <a:r>
              <a:rPr sz="1650" b="1" spc="-37" baseline="-5050" dirty="0">
                <a:solidFill>
                  <a:srgbClr val="716F6F"/>
                </a:solidFill>
                <a:latin typeface="Montserrat"/>
                <a:cs typeface="Montserrat"/>
              </a:rPr>
              <a:t> SAISIS</a:t>
            </a:r>
            <a:r>
              <a:rPr sz="1650" b="1" spc="-195" baseline="-505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l’url 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de</a:t>
            </a:r>
            <a:r>
              <a:rPr sz="800" spc="50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connexion</a:t>
            </a:r>
            <a:r>
              <a:rPr sz="8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fournie</a:t>
            </a:r>
            <a:r>
              <a:rPr sz="800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par</a:t>
            </a:r>
            <a:r>
              <a:rPr sz="8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mon</a:t>
            </a:r>
            <a:r>
              <a:rPr sz="800" spc="50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employeur</a:t>
            </a:r>
            <a:r>
              <a:rPr sz="800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(par</a:t>
            </a:r>
            <a:r>
              <a:rPr sz="800" spc="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exemple</a:t>
            </a:r>
            <a:r>
              <a:rPr sz="80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716F6F"/>
                </a:solidFill>
                <a:latin typeface="Montserrat"/>
                <a:cs typeface="Montserrat"/>
              </a:rPr>
              <a:t>:</a:t>
            </a:r>
            <a:endParaRPr sz="800">
              <a:latin typeface="Montserrat"/>
              <a:cs typeface="Montserrat"/>
            </a:endParaRPr>
          </a:p>
          <a:p>
            <a:pPr marR="5080">
              <a:lnSpc>
                <a:spcPct val="104200"/>
              </a:lnSpc>
            </a:pPr>
            <a:r>
              <a:rPr sz="800" b="1" i="1" spc="-20" dirty="0">
                <a:solidFill>
                  <a:srgbClr val="0900FF"/>
                </a:solidFill>
                <a:latin typeface="Montserrat"/>
                <a:cs typeface="Montserrat"/>
              </a:rPr>
              <a:t>adherer.digiposte.fr/nom</a:t>
            </a:r>
            <a:r>
              <a:rPr sz="800" b="1" i="1" spc="120" dirty="0">
                <a:solidFill>
                  <a:srgbClr val="0900FF"/>
                </a:solidFill>
                <a:latin typeface="Montserrat"/>
                <a:cs typeface="Montserrat"/>
              </a:rPr>
              <a:t> </a:t>
            </a:r>
            <a:r>
              <a:rPr sz="800" b="1" i="1" spc="-25" dirty="0">
                <a:solidFill>
                  <a:srgbClr val="0900FF"/>
                </a:solidFill>
                <a:latin typeface="Montserrat"/>
                <a:cs typeface="Montserrat"/>
              </a:rPr>
              <a:t>de</a:t>
            </a:r>
            <a:r>
              <a:rPr sz="800" b="1" i="1" spc="-20" dirty="0">
                <a:solidFill>
                  <a:srgbClr val="0900FF"/>
                </a:solidFill>
                <a:latin typeface="Montserrat"/>
                <a:cs typeface="Montserrat"/>
              </a:rPr>
              <a:t> votre</a:t>
            </a:r>
            <a:r>
              <a:rPr sz="800" b="1" i="1" spc="-5" dirty="0">
                <a:solidFill>
                  <a:srgbClr val="0900FF"/>
                </a:solidFill>
                <a:latin typeface="Montserrat"/>
                <a:cs typeface="Montserrat"/>
              </a:rPr>
              <a:t> </a:t>
            </a:r>
            <a:r>
              <a:rPr sz="800" b="1" i="1" spc="-10" dirty="0">
                <a:solidFill>
                  <a:srgbClr val="0900FF"/>
                </a:solidFill>
                <a:latin typeface="Montserrat"/>
                <a:cs typeface="Montserrat"/>
              </a:rPr>
              <a:t>employeur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05733" y="1780914"/>
            <a:ext cx="1465580" cy="113157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45"/>
              </a:spcBef>
            </a:pPr>
            <a:r>
              <a:rPr sz="1100" b="1" spc="-30" dirty="0">
                <a:solidFill>
                  <a:srgbClr val="716F6F"/>
                </a:solidFill>
                <a:latin typeface="Montserrat"/>
                <a:cs typeface="Montserrat"/>
              </a:rPr>
              <a:t>JE</a:t>
            </a:r>
            <a:r>
              <a:rPr sz="1100" b="1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1100" b="1" spc="-10" dirty="0">
                <a:solidFill>
                  <a:srgbClr val="716F6F"/>
                </a:solidFill>
                <a:latin typeface="Montserrat"/>
                <a:cs typeface="Montserrat"/>
              </a:rPr>
              <a:t>M’INSCRIS</a:t>
            </a:r>
            <a:endParaRPr sz="1100">
              <a:latin typeface="Montserrat"/>
              <a:cs typeface="Montserrat"/>
            </a:endParaRPr>
          </a:p>
          <a:p>
            <a:pPr marR="78740">
              <a:lnSpc>
                <a:spcPts val="1200"/>
              </a:lnSpc>
              <a:spcBef>
                <a:spcPts val="20"/>
              </a:spcBef>
            </a:pPr>
            <a:r>
              <a:rPr sz="800" spc="-10" dirty="0">
                <a:solidFill>
                  <a:srgbClr val="716F6F"/>
                </a:solidFill>
                <a:latin typeface="Montserrat"/>
                <a:cs typeface="Montserrat"/>
              </a:rPr>
              <a:t>en</a:t>
            </a:r>
            <a:r>
              <a:rPr sz="8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complétant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716F6F"/>
                </a:solidFill>
                <a:latin typeface="Montserrat"/>
                <a:cs typeface="Montserrat"/>
              </a:rPr>
              <a:t>le</a:t>
            </a:r>
            <a:r>
              <a:rPr sz="8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formulaire</a:t>
            </a:r>
            <a:r>
              <a:rPr sz="800" spc="50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d’inscription</a:t>
            </a:r>
            <a:r>
              <a:rPr sz="8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716F6F"/>
                </a:solidFill>
                <a:latin typeface="Montserrat"/>
                <a:cs typeface="Montserrat"/>
              </a:rPr>
              <a:t>ou 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je</a:t>
            </a:r>
            <a:r>
              <a:rPr sz="8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me</a:t>
            </a:r>
            <a:r>
              <a:rPr sz="800" spc="50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connecte</a:t>
            </a:r>
            <a:r>
              <a:rPr sz="8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avec</a:t>
            </a:r>
            <a:r>
              <a:rPr sz="8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mes</a:t>
            </a:r>
            <a:r>
              <a:rPr sz="800" spc="50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identiﬁants</a:t>
            </a:r>
            <a:r>
              <a:rPr sz="8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716F6F"/>
                </a:solidFill>
                <a:latin typeface="Montserrat"/>
                <a:cs typeface="Montserrat"/>
              </a:rPr>
              <a:t>Mon Compte</a:t>
            </a:r>
            <a:endParaRPr sz="800">
              <a:latin typeface="Montserrat"/>
              <a:cs typeface="Montserrat"/>
            </a:endParaRPr>
          </a:p>
          <a:p>
            <a:pPr marR="5080">
              <a:lnSpc>
                <a:spcPts val="1200"/>
              </a:lnSpc>
            </a:pP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La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30" dirty="0">
                <a:solidFill>
                  <a:srgbClr val="716F6F"/>
                </a:solidFill>
                <a:latin typeface="Montserrat"/>
                <a:cs typeface="Montserrat"/>
              </a:rPr>
              <a:t>Poste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(pour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 tout achat </a:t>
            </a:r>
            <a:r>
              <a:rPr sz="800" spc="-30" dirty="0">
                <a:solidFill>
                  <a:srgbClr val="716F6F"/>
                </a:solidFill>
                <a:latin typeface="Montserrat"/>
                <a:cs typeface="Montserrat"/>
              </a:rPr>
              <a:t>déjà</a:t>
            </a:r>
            <a:r>
              <a:rPr sz="800" spc="50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30" dirty="0">
                <a:solidFill>
                  <a:srgbClr val="716F6F"/>
                </a:solidFill>
                <a:latin typeface="Montserrat"/>
                <a:cs typeface="Montserrat"/>
              </a:rPr>
              <a:t>effectué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 en</a:t>
            </a:r>
            <a:r>
              <a:rPr sz="8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716F6F"/>
                </a:solidFill>
                <a:latin typeface="Montserrat"/>
                <a:cs typeface="Montserrat"/>
              </a:rPr>
              <a:t>ligne).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97636" y="1780914"/>
            <a:ext cx="1358265" cy="979169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45"/>
              </a:spcBef>
            </a:pPr>
            <a:r>
              <a:rPr sz="1100" b="1" spc="-30" dirty="0">
                <a:solidFill>
                  <a:srgbClr val="716F6F"/>
                </a:solidFill>
                <a:latin typeface="Montserrat"/>
                <a:cs typeface="Montserrat"/>
              </a:rPr>
              <a:t>JE</a:t>
            </a:r>
            <a:r>
              <a:rPr sz="1100" b="1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1100" b="1" spc="-10" dirty="0">
                <a:solidFill>
                  <a:srgbClr val="716F6F"/>
                </a:solidFill>
                <a:latin typeface="Montserrat"/>
                <a:cs typeface="Montserrat"/>
              </a:rPr>
              <a:t>CONSULTE</a:t>
            </a:r>
            <a:endParaRPr sz="11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180"/>
              </a:spcBef>
            </a:pP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mes 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bulletins</a:t>
            </a:r>
            <a:r>
              <a:rPr sz="8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716F6F"/>
                </a:solidFill>
                <a:latin typeface="Montserrat"/>
                <a:cs typeface="Montserrat"/>
              </a:rPr>
              <a:t>de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 paie</a:t>
            </a:r>
            <a:endParaRPr sz="800">
              <a:latin typeface="Montserrat"/>
              <a:cs typeface="Montserrat"/>
            </a:endParaRPr>
          </a:p>
          <a:p>
            <a:pPr marR="5080">
              <a:lnSpc>
                <a:spcPct val="125000"/>
              </a:lnSpc>
            </a:pP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après 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avoir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 cliqué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sur</a:t>
            </a:r>
            <a:r>
              <a:rPr sz="8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716F6F"/>
                </a:solidFill>
                <a:latin typeface="Montserrat"/>
                <a:cs typeface="Montserrat"/>
              </a:rPr>
              <a:t>le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 lien</a:t>
            </a:r>
            <a:r>
              <a:rPr sz="800" spc="50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envoyé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 par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mail</a:t>
            </a:r>
            <a:endParaRPr sz="800">
              <a:latin typeface="Montserrat"/>
              <a:cs typeface="Montserrat"/>
            </a:endParaRPr>
          </a:p>
          <a:p>
            <a:pPr marR="33020">
              <a:lnSpc>
                <a:spcPct val="125000"/>
              </a:lnSpc>
            </a:pPr>
            <a:r>
              <a:rPr sz="800" spc="-20" dirty="0">
                <a:solidFill>
                  <a:srgbClr val="716F6F"/>
                </a:solidFill>
                <a:latin typeface="Montserrat"/>
                <a:cs typeface="Montserrat"/>
              </a:rPr>
              <a:t>me</a:t>
            </a:r>
            <a:r>
              <a:rPr sz="800" spc="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permettant</a:t>
            </a:r>
            <a:r>
              <a:rPr sz="800" spc="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d’activer</a:t>
            </a:r>
            <a:r>
              <a:rPr sz="800" spc="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le</a:t>
            </a:r>
            <a:r>
              <a:rPr sz="800" spc="-10" dirty="0">
                <a:solidFill>
                  <a:srgbClr val="716F6F"/>
                </a:solidFill>
                <a:latin typeface="Montserrat"/>
                <a:cs typeface="Montserrat"/>
              </a:rPr>
              <a:t> service.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4250" y="3833766"/>
            <a:ext cx="226949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100" dirty="0">
                <a:solidFill>
                  <a:srgbClr val="0900FF"/>
                </a:solidFill>
                <a:latin typeface="Montserrat SemiBold"/>
                <a:cs typeface="Montserrat SemiBold"/>
              </a:rPr>
              <a:t>Vous</a:t>
            </a:r>
            <a:r>
              <a:rPr sz="1500" b="1" spc="-120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500" b="1" spc="-90" dirty="0">
                <a:solidFill>
                  <a:srgbClr val="0900FF"/>
                </a:solidFill>
                <a:latin typeface="Montserrat SemiBold"/>
                <a:cs typeface="Montserrat SemiBold"/>
              </a:rPr>
              <a:t>avez</a:t>
            </a:r>
            <a:r>
              <a:rPr sz="1500" b="1" spc="-114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500" b="1" spc="-75" dirty="0">
                <a:solidFill>
                  <a:srgbClr val="0900FF"/>
                </a:solidFill>
                <a:latin typeface="Montserrat SemiBold"/>
                <a:cs typeface="Montserrat SemiBold"/>
              </a:rPr>
              <a:t>une</a:t>
            </a:r>
            <a:r>
              <a:rPr sz="1500" b="1" spc="-120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500" b="1" spc="-95" dirty="0">
                <a:solidFill>
                  <a:srgbClr val="0900FF"/>
                </a:solidFill>
                <a:latin typeface="Montserrat SemiBold"/>
                <a:cs typeface="Montserrat SemiBold"/>
              </a:rPr>
              <a:t>question</a:t>
            </a:r>
            <a:r>
              <a:rPr sz="1500" b="1" spc="-114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500" b="1" spc="-50" dirty="0">
                <a:solidFill>
                  <a:srgbClr val="0900FF"/>
                </a:solidFill>
                <a:latin typeface="Montserrat SemiBold"/>
                <a:cs typeface="Montserrat SemiBold"/>
              </a:rPr>
              <a:t>?</a:t>
            </a:r>
            <a:endParaRPr sz="1500">
              <a:latin typeface="Montserrat SemiBold"/>
              <a:cs typeface="Montserrat Semi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5777" y="4244085"/>
            <a:ext cx="620204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800" b="1" spc="-30" dirty="0">
                <a:solidFill>
                  <a:srgbClr val="716F6F"/>
                </a:solidFill>
                <a:latin typeface="Montserrat"/>
                <a:cs typeface="Montserrat"/>
              </a:rPr>
              <a:t>Digiposte</a:t>
            </a:r>
            <a:r>
              <a:rPr sz="800" b="1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b="1" spc="-20" dirty="0">
                <a:solidFill>
                  <a:srgbClr val="716F6F"/>
                </a:solidFill>
                <a:latin typeface="Montserrat"/>
                <a:cs typeface="Montserrat"/>
              </a:rPr>
              <a:t>met</a:t>
            </a:r>
            <a:r>
              <a:rPr sz="800" b="1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b="1" dirty="0">
                <a:solidFill>
                  <a:srgbClr val="716F6F"/>
                </a:solidFill>
                <a:latin typeface="Montserrat"/>
                <a:cs typeface="Montserrat"/>
              </a:rPr>
              <a:t>à</a:t>
            </a:r>
            <a:r>
              <a:rPr sz="800" b="1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b="1" spc="-30" dirty="0">
                <a:solidFill>
                  <a:srgbClr val="716F6F"/>
                </a:solidFill>
                <a:latin typeface="Montserrat"/>
                <a:cs typeface="Montserrat"/>
              </a:rPr>
              <a:t>disposition</a:t>
            </a:r>
            <a:r>
              <a:rPr sz="800" b="1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b="1" spc="-20" dirty="0">
                <a:solidFill>
                  <a:srgbClr val="716F6F"/>
                </a:solidFill>
                <a:latin typeface="Montserrat"/>
                <a:cs typeface="Montserrat"/>
              </a:rPr>
              <a:t>une</a:t>
            </a:r>
            <a:r>
              <a:rPr sz="800" b="1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b="1" spc="-20" dirty="0">
                <a:solidFill>
                  <a:srgbClr val="716F6F"/>
                </a:solidFill>
                <a:latin typeface="Montserrat"/>
                <a:cs typeface="Montserrat"/>
              </a:rPr>
              <a:t>aide</a:t>
            </a:r>
            <a:r>
              <a:rPr sz="800" b="1" spc="-10" dirty="0">
                <a:solidFill>
                  <a:srgbClr val="716F6F"/>
                </a:solidFill>
                <a:latin typeface="Montserrat"/>
                <a:cs typeface="Montserrat"/>
              </a:rPr>
              <a:t> en</a:t>
            </a:r>
            <a:r>
              <a:rPr sz="800" b="1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b="1" spc="-25" dirty="0">
                <a:solidFill>
                  <a:srgbClr val="716F6F"/>
                </a:solidFill>
                <a:latin typeface="Montserrat"/>
                <a:cs typeface="Montserrat"/>
              </a:rPr>
              <a:t>ligne</a:t>
            </a:r>
            <a:r>
              <a:rPr sz="800" b="1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b="1" spc="-30" dirty="0">
                <a:solidFill>
                  <a:srgbClr val="716F6F"/>
                </a:solidFill>
                <a:latin typeface="Montserrat"/>
                <a:cs typeface="Montserrat"/>
              </a:rPr>
              <a:t>complète,</a:t>
            </a:r>
            <a:r>
              <a:rPr sz="800" b="1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b="1" spc="-30" dirty="0">
                <a:solidFill>
                  <a:srgbClr val="716F6F"/>
                </a:solidFill>
                <a:latin typeface="Montserrat"/>
                <a:cs typeface="Montserrat"/>
              </a:rPr>
              <a:t>accessible</a:t>
            </a:r>
            <a:r>
              <a:rPr sz="800" b="1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b="1" spc="-30" dirty="0">
                <a:solidFill>
                  <a:srgbClr val="716F6F"/>
                </a:solidFill>
                <a:latin typeface="Montserrat"/>
                <a:cs typeface="Montserrat"/>
              </a:rPr>
              <a:t>24h/24. </a:t>
            </a:r>
            <a:r>
              <a:rPr sz="800" b="0" spc="-35" dirty="0">
                <a:solidFill>
                  <a:srgbClr val="716F6F"/>
                </a:solidFill>
                <a:latin typeface="Montserrat Medium"/>
                <a:cs typeface="Montserrat Medium"/>
              </a:rPr>
              <a:t>Cette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5" dirty="0">
                <a:solidFill>
                  <a:srgbClr val="716F6F"/>
                </a:solidFill>
                <a:latin typeface="Montserrat Medium"/>
                <a:cs typeface="Montserrat Medium"/>
              </a:rPr>
              <a:t>aide</a:t>
            </a:r>
            <a:r>
              <a:rPr sz="800" b="0" spc="-1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en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0" dirty="0">
                <a:solidFill>
                  <a:srgbClr val="716F6F"/>
                </a:solidFill>
                <a:latin typeface="Montserrat Medium"/>
                <a:cs typeface="Montserrat Medium"/>
              </a:rPr>
              <a:t>ligne</a:t>
            </a:r>
            <a:r>
              <a:rPr sz="800" b="0" spc="-1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0" dirty="0">
                <a:solidFill>
                  <a:srgbClr val="716F6F"/>
                </a:solidFill>
                <a:latin typeface="Montserrat Medium"/>
                <a:cs typeface="Montserrat Medium"/>
              </a:rPr>
              <a:t>répond</a:t>
            </a:r>
            <a:r>
              <a:rPr sz="800" b="0" spc="-1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aux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5" dirty="0">
                <a:solidFill>
                  <a:srgbClr val="716F6F"/>
                </a:solidFill>
                <a:latin typeface="Montserrat Medium"/>
                <a:cs typeface="Montserrat Medium"/>
              </a:rPr>
              <a:t>questions</a:t>
            </a:r>
            <a:r>
              <a:rPr sz="800" b="0" spc="-1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les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plus</a:t>
            </a:r>
            <a:r>
              <a:rPr sz="800" b="0" spc="50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0" dirty="0">
                <a:solidFill>
                  <a:srgbClr val="716F6F"/>
                </a:solidFill>
                <a:latin typeface="Montserrat Medium"/>
                <a:cs typeface="Montserrat Medium"/>
              </a:rPr>
              <a:t>fréquemment</a:t>
            </a:r>
            <a:r>
              <a:rPr sz="800" b="0" spc="-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0" dirty="0">
                <a:solidFill>
                  <a:srgbClr val="716F6F"/>
                </a:solidFill>
                <a:latin typeface="Montserrat Medium"/>
                <a:cs typeface="Montserrat Medium"/>
              </a:rPr>
              <a:t>posées</a:t>
            </a:r>
            <a:r>
              <a:rPr sz="800" b="0" spc="-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0" dirty="0">
                <a:solidFill>
                  <a:srgbClr val="716F6F"/>
                </a:solidFill>
                <a:latin typeface="Montserrat Medium"/>
                <a:cs typeface="Montserrat Medium"/>
              </a:rPr>
              <a:t>par</a:t>
            </a:r>
            <a:r>
              <a:rPr sz="800" b="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les</a:t>
            </a:r>
            <a:r>
              <a:rPr sz="800" b="0" spc="-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0" dirty="0">
                <a:solidFill>
                  <a:srgbClr val="716F6F"/>
                </a:solidFill>
                <a:latin typeface="Montserrat Medium"/>
                <a:cs typeface="Montserrat Medium"/>
              </a:rPr>
              <a:t>adhérents</a:t>
            </a:r>
            <a:r>
              <a:rPr sz="800" b="0" dirty="0">
                <a:solidFill>
                  <a:srgbClr val="716F6F"/>
                </a:solidFill>
                <a:latin typeface="Montserrat Medium"/>
                <a:cs typeface="Montserrat Medium"/>
              </a:rPr>
              <a:t> :</a:t>
            </a:r>
            <a:r>
              <a:rPr sz="800" b="0" spc="-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1" i="1" spc="-10" dirty="0">
                <a:solidFill>
                  <a:srgbClr val="0900FF"/>
                </a:solidFill>
                <a:latin typeface="Montserrat"/>
                <a:cs typeface="Montserrat"/>
              </a:rPr>
              <a:t>aide.digiposte.fr</a:t>
            </a:r>
            <a:endParaRPr sz="8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335"/>
              </a:spcBef>
            </a:pPr>
            <a:endParaRPr sz="8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sz="800" b="0" spc="-25" dirty="0">
                <a:solidFill>
                  <a:srgbClr val="716F6F"/>
                </a:solidFill>
                <a:latin typeface="Montserrat Medium"/>
                <a:cs typeface="Montserrat Medium"/>
              </a:rPr>
              <a:t>Pour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0" dirty="0">
                <a:solidFill>
                  <a:srgbClr val="716F6F"/>
                </a:solidFill>
                <a:latin typeface="Montserrat Medium"/>
                <a:cs typeface="Montserrat Medium"/>
              </a:rPr>
              <a:t>toute</a:t>
            </a:r>
            <a:r>
              <a:rPr sz="800" b="0" spc="-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5" dirty="0">
                <a:solidFill>
                  <a:srgbClr val="716F6F"/>
                </a:solidFill>
                <a:latin typeface="Montserrat Medium"/>
                <a:cs typeface="Montserrat Medium"/>
              </a:rPr>
              <a:t>autre</a:t>
            </a:r>
            <a:r>
              <a:rPr sz="800" b="0" spc="-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0" dirty="0">
                <a:solidFill>
                  <a:srgbClr val="716F6F"/>
                </a:solidFill>
                <a:latin typeface="Montserrat Medium"/>
                <a:cs typeface="Montserrat Medium"/>
              </a:rPr>
              <a:t>demande</a:t>
            </a:r>
            <a:r>
              <a:rPr sz="800" b="0" spc="-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5" dirty="0">
                <a:solidFill>
                  <a:srgbClr val="716F6F"/>
                </a:solidFill>
                <a:latin typeface="Montserrat Medium"/>
                <a:cs typeface="Montserrat Medium"/>
              </a:rPr>
              <a:t>concernant</a:t>
            </a:r>
            <a:r>
              <a:rPr sz="800" b="0" spc="-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5" dirty="0">
                <a:solidFill>
                  <a:srgbClr val="716F6F"/>
                </a:solidFill>
                <a:latin typeface="Montserrat Medium"/>
                <a:cs typeface="Montserrat Medium"/>
              </a:rPr>
              <a:t>l’utilisation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de</a:t>
            </a:r>
            <a:r>
              <a:rPr sz="800" b="0" spc="-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5" dirty="0">
                <a:solidFill>
                  <a:srgbClr val="716F6F"/>
                </a:solidFill>
                <a:latin typeface="Montserrat Medium"/>
                <a:cs typeface="Montserrat Medium"/>
              </a:rPr>
              <a:t>Digiposte,</a:t>
            </a:r>
            <a:r>
              <a:rPr sz="800" b="0" spc="-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le</a:t>
            </a:r>
            <a:r>
              <a:rPr sz="800" b="0" spc="-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1" spc="-30" dirty="0">
                <a:solidFill>
                  <a:srgbClr val="716F6F"/>
                </a:solidFill>
                <a:latin typeface="Montserrat SemiBold"/>
                <a:cs typeface="Montserrat SemiBold"/>
              </a:rPr>
              <a:t>service</a:t>
            </a:r>
            <a:r>
              <a:rPr sz="800" b="1" spc="-5" dirty="0">
                <a:solidFill>
                  <a:srgbClr val="716F6F"/>
                </a:solidFill>
                <a:latin typeface="Montserrat SemiBold"/>
                <a:cs typeface="Montserrat SemiBold"/>
              </a:rPr>
              <a:t> </a:t>
            </a:r>
            <a:r>
              <a:rPr sz="800" b="1" spc="-25" dirty="0">
                <a:solidFill>
                  <a:srgbClr val="716F6F"/>
                </a:solidFill>
                <a:latin typeface="Montserrat SemiBold"/>
                <a:cs typeface="Montserrat SemiBold"/>
              </a:rPr>
              <a:t>client</a:t>
            </a:r>
            <a:r>
              <a:rPr sz="800" b="1" spc="-5" dirty="0">
                <a:solidFill>
                  <a:srgbClr val="716F6F"/>
                </a:solidFill>
                <a:latin typeface="Montserrat SemiBold"/>
                <a:cs typeface="Montserrat SemiBold"/>
              </a:rPr>
              <a:t> 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peut</a:t>
            </a:r>
            <a:r>
              <a:rPr sz="800" b="0" spc="-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5" dirty="0">
                <a:solidFill>
                  <a:srgbClr val="716F6F"/>
                </a:solidFill>
                <a:latin typeface="Montserrat Medium"/>
                <a:cs typeface="Montserrat Medium"/>
              </a:rPr>
              <a:t>être</a:t>
            </a:r>
            <a:r>
              <a:rPr sz="800" b="0" spc="-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0" dirty="0">
                <a:solidFill>
                  <a:srgbClr val="716F6F"/>
                </a:solidFill>
                <a:latin typeface="Montserrat Medium"/>
                <a:cs typeface="Montserrat Medium"/>
              </a:rPr>
              <a:t>sollicité</a:t>
            </a:r>
            <a:r>
              <a:rPr sz="800" b="0" spc="-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0" dirty="0">
                <a:solidFill>
                  <a:srgbClr val="716F6F"/>
                </a:solidFill>
                <a:latin typeface="Montserrat Medium"/>
                <a:cs typeface="Montserrat Medium"/>
              </a:rPr>
              <a:t>via</a:t>
            </a:r>
            <a:r>
              <a:rPr sz="800" b="0" spc="-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le</a:t>
            </a:r>
            <a:r>
              <a:rPr sz="800" b="0" spc="-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5" dirty="0">
                <a:solidFill>
                  <a:srgbClr val="716F6F"/>
                </a:solidFill>
                <a:latin typeface="Montserrat Medium"/>
                <a:cs typeface="Montserrat Medium"/>
              </a:rPr>
              <a:t>formulaire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de</a:t>
            </a:r>
            <a:r>
              <a:rPr sz="800" b="0" spc="-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0" dirty="0">
                <a:solidFill>
                  <a:srgbClr val="716F6F"/>
                </a:solidFill>
                <a:latin typeface="Montserrat Medium"/>
                <a:cs typeface="Montserrat Medium"/>
              </a:rPr>
              <a:t>contact</a:t>
            </a:r>
            <a:r>
              <a:rPr sz="800" b="0" spc="-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50" dirty="0">
                <a:solidFill>
                  <a:srgbClr val="716F6F"/>
                </a:solidFill>
                <a:latin typeface="Montserrat Medium"/>
                <a:cs typeface="Montserrat Medium"/>
              </a:rPr>
              <a:t>:</a:t>
            </a:r>
            <a:endParaRPr sz="800">
              <a:latin typeface="Montserrat Medium"/>
              <a:cs typeface="Montserrat Medium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800" b="1" i="1" spc="-10" dirty="0">
                <a:solidFill>
                  <a:srgbClr val="0900FF"/>
                </a:solidFill>
                <a:latin typeface="Montserrat"/>
                <a:cs typeface="Montserrat"/>
              </a:rPr>
              <a:t>secure.digiposte.fr/service_client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6513" y="5296785"/>
            <a:ext cx="2143760" cy="603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0"/>
              </a:spcBef>
            </a:pPr>
            <a:r>
              <a:rPr sz="1500" b="1" spc="-80" dirty="0">
                <a:solidFill>
                  <a:srgbClr val="FFFFFF"/>
                </a:solidFill>
                <a:latin typeface="Montserrat SemiBold"/>
                <a:cs typeface="Montserrat SemiBold"/>
              </a:rPr>
              <a:t>Digiposte,</a:t>
            </a:r>
            <a:r>
              <a:rPr sz="1500" b="1" spc="-9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500" b="1" spc="-75" dirty="0">
                <a:solidFill>
                  <a:srgbClr val="FFFFFF"/>
                </a:solidFill>
                <a:latin typeface="Montserrat SemiBold"/>
                <a:cs typeface="Montserrat SemiBold"/>
              </a:rPr>
              <a:t>c’est</a:t>
            </a:r>
            <a:r>
              <a:rPr sz="1500" b="1" spc="-9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500" b="1" spc="-80" dirty="0">
                <a:solidFill>
                  <a:srgbClr val="FFFFFF"/>
                </a:solidFill>
                <a:latin typeface="Montserrat SemiBold"/>
                <a:cs typeface="Montserrat SemiBold"/>
              </a:rPr>
              <a:t>choisir</a:t>
            </a:r>
            <a:r>
              <a:rPr sz="1500" b="1" spc="-9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500" b="1" spc="-60" dirty="0">
                <a:solidFill>
                  <a:srgbClr val="FFFFFF"/>
                </a:solidFill>
                <a:latin typeface="Montserrat SemiBold"/>
                <a:cs typeface="Montserrat SemiBold"/>
              </a:rPr>
              <a:t>...</a:t>
            </a:r>
            <a:endParaRPr sz="1500">
              <a:latin typeface="Montserrat SemiBold"/>
              <a:cs typeface="Montserrat SemiBold"/>
            </a:endParaRPr>
          </a:p>
          <a:p>
            <a:pPr marR="6985" algn="ctr">
              <a:lnSpc>
                <a:spcPct val="100000"/>
              </a:lnSpc>
              <a:spcBef>
                <a:spcPts val="1545"/>
              </a:spcBef>
            </a:pPr>
            <a:r>
              <a:rPr sz="1000" b="1" dirty="0">
                <a:solidFill>
                  <a:srgbClr val="716F6F"/>
                </a:solidFill>
                <a:latin typeface="Montserrat SemiBold"/>
                <a:cs typeface="Montserrat SemiBold"/>
              </a:rPr>
              <a:t>LA</a:t>
            </a:r>
            <a:r>
              <a:rPr sz="1000" b="1" spc="-70" dirty="0">
                <a:solidFill>
                  <a:srgbClr val="716F6F"/>
                </a:solidFill>
                <a:latin typeface="Montserrat SemiBold"/>
                <a:cs typeface="Montserrat SemiBold"/>
              </a:rPr>
              <a:t> </a:t>
            </a:r>
            <a:r>
              <a:rPr sz="1000" b="1" spc="-10" dirty="0">
                <a:solidFill>
                  <a:srgbClr val="716F6F"/>
                </a:solidFill>
                <a:latin typeface="Montserrat SemiBold"/>
                <a:cs typeface="Montserrat SemiBold"/>
              </a:rPr>
              <a:t>CONFIDENTIALITÉ</a:t>
            </a:r>
            <a:endParaRPr sz="1000">
              <a:latin typeface="Montserrat SemiBold"/>
              <a:cs typeface="Montserrat Semi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48495" y="5722037"/>
            <a:ext cx="84328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b="1" spc="-10" dirty="0">
                <a:solidFill>
                  <a:srgbClr val="716F6F"/>
                </a:solidFill>
                <a:latin typeface="Montserrat SemiBold"/>
                <a:cs typeface="Montserrat SemiBold"/>
              </a:rPr>
              <a:t>LA</a:t>
            </a:r>
            <a:r>
              <a:rPr sz="1000" b="1" spc="-55" dirty="0">
                <a:solidFill>
                  <a:srgbClr val="716F6F"/>
                </a:solidFill>
                <a:latin typeface="Montserrat SemiBold"/>
                <a:cs typeface="Montserrat SemiBold"/>
              </a:rPr>
              <a:t> </a:t>
            </a:r>
            <a:r>
              <a:rPr sz="1000" b="1" spc="-20" dirty="0">
                <a:solidFill>
                  <a:srgbClr val="716F6F"/>
                </a:solidFill>
                <a:latin typeface="Montserrat SemiBold"/>
                <a:cs typeface="Montserrat SemiBold"/>
              </a:rPr>
              <a:t>SÉCURITÉ</a:t>
            </a:r>
            <a:endParaRPr sz="1000">
              <a:latin typeface="Montserrat SemiBold"/>
              <a:cs typeface="Montserrat Semi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6686" y="6362814"/>
            <a:ext cx="3982085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21590">
              <a:lnSpc>
                <a:spcPct val="135400"/>
              </a:lnSpc>
              <a:spcBef>
                <a:spcPts val="100"/>
              </a:spcBef>
              <a:tabLst>
                <a:tab pos="2086610" algn="l"/>
              </a:tabLst>
            </a:pP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Ni 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votre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5" dirty="0">
                <a:solidFill>
                  <a:srgbClr val="716F6F"/>
                </a:solidFill>
                <a:latin typeface="Montserrat Medium"/>
                <a:cs typeface="Montserrat Medium"/>
              </a:rPr>
              <a:t>employeur,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dirty="0">
                <a:solidFill>
                  <a:srgbClr val="716F6F"/>
                </a:solidFill>
                <a:latin typeface="Montserrat Medium"/>
                <a:cs typeface="Montserrat Medium"/>
              </a:rPr>
              <a:t>ni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les 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équipes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5" dirty="0">
                <a:solidFill>
                  <a:srgbClr val="716F6F"/>
                </a:solidFill>
                <a:latin typeface="Montserrat Medium"/>
                <a:cs typeface="Montserrat Medium"/>
              </a:rPr>
              <a:t>de</a:t>
            </a:r>
            <a:r>
              <a:rPr sz="800" b="0" dirty="0">
                <a:solidFill>
                  <a:srgbClr val="716F6F"/>
                </a:solidFill>
                <a:latin typeface="Montserrat Medium"/>
                <a:cs typeface="Montserrat Medium"/>
              </a:rPr>
              <a:t>	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Un</a:t>
            </a:r>
            <a:r>
              <a:rPr sz="800" b="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coffre-fort</a:t>
            </a:r>
            <a:r>
              <a:rPr sz="800" b="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numérique</a:t>
            </a:r>
            <a:r>
              <a:rPr sz="800" b="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hautement 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Digiposte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5" dirty="0">
                <a:solidFill>
                  <a:srgbClr val="716F6F"/>
                </a:solidFill>
                <a:latin typeface="Montserrat Medium"/>
                <a:cs typeface="Montserrat Medium"/>
              </a:rPr>
              <a:t>n’ont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accès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aux</a:t>
            </a:r>
            <a:r>
              <a:rPr sz="800" b="0" spc="-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documents</a:t>
            </a:r>
            <a:r>
              <a:rPr sz="800" b="0" dirty="0">
                <a:solidFill>
                  <a:srgbClr val="716F6F"/>
                </a:solidFill>
                <a:latin typeface="Montserrat Medium"/>
                <a:cs typeface="Montserrat Medium"/>
              </a:rPr>
              <a:t>	</a:t>
            </a:r>
            <a:r>
              <a:rPr sz="800" b="0" spc="-19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sécurisé</a:t>
            </a:r>
            <a:r>
              <a:rPr sz="800" b="0" spc="-1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répondant</a:t>
            </a:r>
            <a:r>
              <a:rPr sz="800" b="0" spc="-1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dirty="0">
                <a:solidFill>
                  <a:srgbClr val="716F6F"/>
                </a:solidFill>
                <a:latin typeface="Montserrat Medium"/>
                <a:cs typeface="Montserrat Medium"/>
              </a:rPr>
              <a:t>à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de</a:t>
            </a:r>
            <a:r>
              <a:rPr sz="800" b="0" spc="-1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nombreuses</a:t>
            </a:r>
            <a:endParaRPr sz="800">
              <a:latin typeface="Montserrat Medium"/>
              <a:cs typeface="Montserrat Medium"/>
            </a:endParaRPr>
          </a:p>
          <a:p>
            <a:pPr marR="69215" algn="r">
              <a:lnSpc>
                <a:spcPct val="100000"/>
              </a:lnSpc>
              <a:spcBef>
                <a:spcPts val="340"/>
              </a:spcBef>
              <a:tabLst>
                <a:tab pos="1958339" algn="l"/>
              </a:tabLst>
            </a:pP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de</a:t>
            </a:r>
            <a:r>
              <a:rPr sz="800" b="0" spc="-2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votre</a:t>
            </a:r>
            <a:r>
              <a:rPr sz="800" b="0" spc="-2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coffre-fort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personnel.</a:t>
            </a:r>
            <a:r>
              <a:rPr sz="800" b="0" dirty="0">
                <a:solidFill>
                  <a:srgbClr val="716F6F"/>
                </a:solidFill>
                <a:latin typeface="Montserrat Medium"/>
                <a:cs typeface="Montserrat Medium"/>
              </a:rPr>
              <a:t>	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normes</a:t>
            </a:r>
            <a:r>
              <a:rPr sz="800" b="0" spc="-1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permettant</a:t>
            </a:r>
            <a:r>
              <a:rPr sz="800" b="0" spc="-1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dirty="0">
                <a:solidFill>
                  <a:srgbClr val="716F6F"/>
                </a:solidFill>
                <a:latin typeface="Montserrat Medium"/>
                <a:cs typeface="Montserrat Medium"/>
              </a:rPr>
              <a:t>le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stockage</a:t>
            </a:r>
            <a:r>
              <a:rPr sz="800" b="0" spc="-1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5" dirty="0">
                <a:solidFill>
                  <a:srgbClr val="716F6F"/>
                </a:solidFill>
                <a:latin typeface="Montserrat Medium"/>
                <a:cs typeface="Montserrat Medium"/>
              </a:rPr>
              <a:t>de</a:t>
            </a:r>
            <a:endParaRPr sz="800">
              <a:latin typeface="Montserrat Medium"/>
              <a:cs typeface="Montserrat Medium"/>
            </a:endParaRPr>
          </a:p>
          <a:p>
            <a:pPr marR="100965" algn="r">
              <a:lnSpc>
                <a:spcPct val="100000"/>
              </a:lnSpc>
              <a:spcBef>
                <a:spcPts val="340"/>
              </a:spcBef>
            </a:pPr>
            <a:r>
              <a:rPr sz="800" b="0" spc="-25" dirty="0">
                <a:solidFill>
                  <a:srgbClr val="716F6F"/>
                </a:solidFill>
                <a:latin typeface="Montserrat Medium"/>
                <a:cs typeface="Montserrat Medium"/>
              </a:rPr>
              <a:t>vos</a:t>
            </a:r>
            <a:r>
              <a:rPr sz="800" b="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0" dirty="0">
                <a:solidFill>
                  <a:srgbClr val="716F6F"/>
                </a:solidFill>
                <a:latin typeface="Montserrat Medium"/>
                <a:cs typeface="Montserrat Medium"/>
              </a:rPr>
              <a:t>ﬁchiers</a:t>
            </a:r>
            <a:r>
              <a:rPr sz="800" b="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5" dirty="0">
                <a:solidFill>
                  <a:srgbClr val="716F6F"/>
                </a:solidFill>
                <a:latin typeface="Montserrat Medium"/>
                <a:cs typeface="Montserrat Medium"/>
              </a:rPr>
              <a:t>numériques</a:t>
            </a:r>
            <a:r>
              <a:rPr sz="800" b="0" spc="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sensibles.</a:t>
            </a:r>
            <a:endParaRPr sz="800">
              <a:latin typeface="Montserrat Medium"/>
              <a:cs typeface="Montserrat Medi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93400" y="5722043"/>
            <a:ext cx="95123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b="1" spc="-10" dirty="0">
                <a:solidFill>
                  <a:srgbClr val="716F6F"/>
                </a:solidFill>
                <a:latin typeface="Montserrat SemiBold"/>
                <a:cs typeface="Montserrat SemiBold"/>
              </a:rPr>
              <a:t>LA</a:t>
            </a:r>
            <a:r>
              <a:rPr sz="1000" b="1" spc="-55" dirty="0">
                <a:solidFill>
                  <a:srgbClr val="716F6F"/>
                </a:solidFill>
                <a:latin typeface="Montserrat SemiBold"/>
                <a:cs typeface="Montserrat SemiBold"/>
              </a:rPr>
              <a:t> </a:t>
            </a:r>
            <a:r>
              <a:rPr sz="1000" b="1" spc="-25" dirty="0">
                <a:solidFill>
                  <a:srgbClr val="716F6F"/>
                </a:solidFill>
                <a:latin typeface="Montserrat SemiBold"/>
                <a:cs typeface="Montserrat SemiBold"/>
              </a:rPr>
              <a:t>PÉRENNITÉ</a:t>
            </a:r>
            <a:endParaRPr sz="1000">
              <a:latin typeface="Montserrat SemiBold"/>
              <a:cs typeface="Montserrat Semi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83317" y="6361289"/>
            <a:ext cx="1770380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8745" marR="5080" indent="-119380">
              <a:lnSpc>
                <a:spcPct val="135400"/>
              </a:lnSpc>
              <a:spcBef>
                <a:spcPts val="100"/>
              </a:spcBef>
            </a:pPr>
            <a:r>
              <a:rPr sz="800" b="0" spc="-35" dirty="0">
                <a:solidFill>
                  <a:srgbClr val="716F6F"/>
                </a:solidFill>
                <a:latin typeface="Montserrat Medium"/>
                <a:cs typeface="Montserrat Medium"/>
              </a:rPr>
              <a:t>Digiposte</a:t>
            </a:r>
            <a:r>
              <a:rPr sz="800" b="0" spc="-1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est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un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0" dirty="0">
                <a:solidFill>
                  <a:srgbClr val="716F6F"/>
                </a:solidFill>
                <a:latin typeface="Montserrat Medium"/>
                <a:cs typeface="Montserrat Medium"/>
              </a:rPr>
              <a:t>espace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0" dirty="0">
                <a:solidFill>
                  <a:srgbClr val="716F6F"/>
                </a:solidFill>
                <a:latin typeface="Montserrat Medium"/>
                <a:cs typeface="Montserrat Medium"/>
              </a:rPr>
              <a:t>d’archivage</a:t>
            </a:r>
            <a:r>
              <a:rPr sz="800" b="0" spc="50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5" dirty="0">
                <a:solidFill>
                  <a:srgbClr val="716F6F"/>
                </a:solidFill>
                <a:latin typeface="Montserrat Medium"/>
                <a:cs typeface="Montserrat Medium"/>
              </a:rPr>
              <a:t>qui</a:t>
            </a:r>
            <a:r>
              <a:rPr sz="800" b="0" spc="-1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5" dirty="0">
                <a:solidFill>
                  <a:srgbClr val="716F6F"/>
                </a:solidFill>
                <a:latin typeface="Montserrat Medium"/>
                <a:cs typeface="Montserrat Medium"/>
              </a:rPr>
              <a:t>conserve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la </a:t>
            </a:r>
            <a:r>
              <a:rPr sz="800" b="0" spc="-30" dirty="0">
                <a:solidFill>
                  <a:srgbClr val="716F6F"/>
                </a:solidFill>
                <a:latin typeface="Montserrat Medium"/>
                <a:cs typeface="Montserrat Medium"/>
              </a:rPr>
              <a:t>valeur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juridique</a:t>
            </a:r>
            <a:endParaRPr sz="800">
              <a:latin typeface="Montserrat Medium"/>
              <a:cs typeface="Montserrat Medium"/>
            </a:endParaRPr>
          </a:p>
          <a:p>
            <a:pPr marL="48895">
              <a:lnSpc>
                <a:spcPct val="100000"/>
              </a:lnSpc>
              <a:spcBef>
                <a:spcPts val="340"/>
              </a:spcBef>
            </a:pP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du</a:t>
            </a:r>
            <a:r>
              <a:rPr sz="800" b="0" spc="-2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0" dirty="0">
                <a:solidFill>
                  <a:srgbClr val="716F6F"/>
                </a:solidFill>
                <a:latin typeface="Montserrat Medium"/>
                <a:cs typeface="Montserrat Medium"/>
              </a:rPr>
              <a:t>document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0" dirty="0">
                <a:solidFill>
                  <a:srgbClr val="716F6F"/>
                </a:solidFill>
                <a:latin typeface="Montserrat Medium"/>
                <a:cs typeface="Montserrat Medium"/>
              </a:rPr>
              <a:t>déposé</a:t>
            </a:r>
            <a:r>
              <a:rPr sz="800" b="0" spc="-2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dirty="0">
                <a:solidFill>
                  <a:srgbClr val="716F6F"/>
                </a:solidFill>
                <a:latin typeface="Montserrat Medium"/>
                <a:cs typeface="Montserrat Medium"/>
              </a:rPr>
              <a:t>et</a:t>
            </a:r>
            <a:r>
              <a:rPr sz="800" b="0" spc="-2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5" dirty="0">
                <a:solidFill>
                  <a:srgbClr val="716F6F"/>
                </a:solidFill>
                <a:latin typeface="Montserrat Medium"/>
                <a:cs typeface="Montserrat Medium"/>
              </a:rPr>
              <a:t>assure sa</a:t>
            </a:r>
            <a:endParaRPr sz="800">
              <a:latin typeface="Montserrat Medium"/>
              <a:cs typeface="Montserrat Medium"/>
            </a:endParaRPr>
          </a:p>
          <a:p>
            <a:pPr marL="7620">
              <a:lnSpc>
                <a:spcPct val="100000"/>
              </a:lnSpc>
              <a:spcBef>
                <a:spcPts val="340"/>
              </a:spcBef>
            </a:pPr>
            <a:r>
              <a:rPr sz="800" b="0" spc="-35" dirty="0">
                <a:solidFill>
                  <a:srgbClr val="716F6F"/>
                </a:solidFill>
                <a:latin typeface="Montserrat Medium"/>
                <a:cs typeface="Montserrat Medium"/>
              </a:rPr>
              <a:t>conservation</a:t>
            </a:r>
            <a:r>
              <a:rPr sz="800" b="0" spc="-15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30" dirty="0">
                <a:solidFill>
                  <a:srgbClr val="716F6F"/>
                </a:solidFill>
                <a:latin typeface="Montserrat Medium"/>
                <a:cs typeface="Montserrat Medium"/>
              </a:rPr>
              <a:t>intègre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</a:t>
            </a:r>
            <a:r>
              <a:rPr sz="800" b="0" spc="-25" dirty="0">
                <a:solidFill>
                  <a:srgbClr val="716F6F"/>
                </a:solidFill>
                <a:latin typeface="Montserrat Medium"/>
                <a:cs typeface="Montserrat Medium"/>
              </a:rPr>
              <a:t>dans</a:t>
            </a:r>
            <a:r>
              <a:rPr sz="800" b="0" spc="-10" dirty="0">
                <a:solidFill>
                  <a:srgbClr val="716F6F"/>
                </a:solidFill>
                <a:latin typeface="Montserrat Medium"/>
                <a:cs typeface="Montserrat Medium"/>
              </a:rPr>
              <a:t> le temps.</a:t>
            </a:r>
            <a:endParaRPr sz="800">
              <a:latin typeface="Montserrat Medium"/>
              <a:cs typeface="Montserrat Medium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7487" y="7283666"/>
            <a:ext cx="6147435" cy="219837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marR="615315">
              <a:lnSpc>
                <a:spcPts val="1500"/>
              </a:lnSpc>
              <a:spcBef>
                <a:spcPts val="400"/>
              </a:spcBef>
            </a:pPr>
            <a:r>
              <a:rPr sz="1500" b="1" spc="-100" dirty="0">
                <a:solidFill>
                  <a:srgbClr val="0900FF"/>
                </a:solidFill>
                <a:latin typeface="Montserrat SemiBold"/>
                <a:cs typeface="Montserrat SemiBold"/>
              </a:rPr>
              <a:t>Vous</a:t>
            </a:r>
            <a:r>
              <a:rPr sz="1500" b="1" spc="-120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500" b="1" spc="-55" dirty="0">
                <a:solidFill>
                  <a:srgbClr val="0900FF"/>
                </a:solidFill>
                <a:latin typeface="Montserrat SemiBold"/>
                <a:cs typeface="Montserrat SemiBold"/>
              </a:rPr>
              <a:t>ne</a:t>
            </a:r>
            <a:r>
              <a:rPr sz="1500" b="1" spc="-114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500" b="1" spc="-100" dirty="0">
                <a:solidFill>
                  <a:srgbClr val="0900FF"/>
                </a:solidFill>
                <a:latin typeface="Montserrat SemiBold"/>
                <a:cs typeface="Montserrat SemiBold"/>
              </a:rPr>
              <a:t>souhaitez</a:t>
            </a:r>
            <a:r>
              <a:rPr sz="1500" b="1" spc="-114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500" b="1" spc="-75" dirty="0">
                <a:solidFill>
                  <a:srgbClr val="0900FF"/>
                </a:solidFill>
                <a:latin typeface="Montserrat SemiBold"/>
                <a:cs typeface="Montserrat SemiBold"/>
              </a:rPr>
              <a:t>pas</a:t>
            </a:r>
            <a:r>
              <a:rPr sz="1500" b="1" spc="-120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500" b="1" spc="-95" dirty="0">
                <a:solidFill>
                  <a:srgbClr val="0900FF"/>
                </a:solidFill>
                <a:latin typeface="Montserrat SemiBold"/>
                <a:cs typeface="Montserrat SemiBold"/>
              </a:rPr>
              <a:t>recevoir</a:t>
            </a:r>
            <a:r>
              <a:rPr sz="1500" b="1" spc="-114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500" b="1" spc="-90" dirty="0">
                <a:solidFill>
                  <a:srgbClr val="0900FF"/>
                </a:solidFill>
                <a:latin typeface="Montserrat SemiBold"/>
                <a:cs typeface="Montserrat SemiBold"/>
              </a:rPr>
              <a:t>votre</a:t>
            </a:r>
            <a:r>
              <a:rPr sz="1500" b="1" spc="-114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500" b="1" spc="-95" dirty="0">
                <a:solidFill>
                  <a:srgbClr val="0900FF"/>
                </a:solidFill>
                <a:latin typeface="Montserrat SemiBold"/>
                <a:cs typeface="Montserrat SemiBold"/>
              </a:rPr>
              <a:t>bulletin</a:t>
            </a:r>
            <a:r>
              <a:rPr sz="1500" b="1" spc="-114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500" b="1" spc="-45" dirty="0">
                <a:solidFill>
                  <a:srgbClr val="0900FF"/>
                </a:solidFill>
                <a:latin typeface="Montserrat SemiBold"/>
                <a:cs typeface="Montserrat SemiBold"/>
              </a:rPr>
              <a:t>de</a:t>
            </a:r>
            <a:r>
              <a:rPr sz="1500" b="1" spc="-120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500" b="1" spc="-85" dirty="0">
                <a:solidFill>
                  <a:srgbClr val="0900FF"/>
                </a:solidFill>
                <a:latin typeface="Montserrat SemiBold"/>
                <a:cs typeface="Montserrat SemiBold"/>
              </a:rPr>
              <a:t>paie</a:t>
            </a:r>
            <a:r>
              <a:rPr sz="1500" b="1" spc="-114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500" b="1" spc="-60" dirty="0">
                <a:solidFill>
                  <a:srgbClr val="0900FF"/>
                </a:solidFill>
                <a:latin typeface="Montserrat SemiBold"/>
                <a:cs typeface="Montserrat SemiBold"/>
              </a:rPr>
              <a:t>au</a:t>
            </a:r>
            <a:r>
              <a:rPr sz="1500" b="1" spc="-114" dirty="0">
                <a:solidFill>
                  <a:srgbClr val="0900FF"/>
                </a:solidFill>
                <a:latin typeface="Montserrat SemiBold"/>
                <a:cs typeface="Montserrat SemiBold"/>
              </a:rPr>
              <a:t> </a:t>
            </a:r>
            <a:r>
              <a:rPr sz="1500" b="1" spc="-35" dirty="0">
                <a:solidFill>
                  <a:srgbClr val="0900FF"/>
                </a:solidFill>
                <a:latin typeface="Montserrat SemiBold"/>
                <a:cs typeface="Montserrat SemiBold"/>
              </a:rPr>
              <a:t>format </a:t>
            </a:r>
            <a:r>
              <a:rPr sz="1500" b="1" spc="-90" dirty="0">
                <a:solidFill>
                  <a:srgbClr val="0900FF"/>
                </a:solidFill>
                <a:latin typeface="Montserrat SemiBold"/>
                <a:cs typeface="Montserrat SemiBold"/>
              </a:rPr>
              <a:t>numérique </a:t>
            </a:r>
            <a:r>
              <a:rPr sz="1500" b="1" spc="-50" dirty="0">
                <a:solidFill>
                  <a:srgbClr val="0900FF"/>
                </a:solidFill>
                <a:latin typeface="Montserrat SemiBold"/>
                <a:cs typeface="Montserrat SemiBold"/>
              </a:rPr>
              <a:t>?</a:t>
            </a:r>
            <a:endParaRPr sz="1500">
              <a:latin typeface="Montserrat SemiBold"/>
              <a:cs typeface="Montserrat SemiBold"/>
            </a:endParaRPr>
          </a:p>
          <a:p>
            <a:pPr marL="24765" marR="6985" algn="just">
              <a:lnSpc>
                <a:spcPct val="111100"/>
              </a:lnSpc>
              <a:spcBef>
                <a:spcPts val="610"/>
              </a:spcBef>
            </a:pP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Pour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rappel,</a:t>
            </a:r>
            <a:r>
              <a:rPr sz="900" spc="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vous </a:t>
            </a:r>
            <a:r>
              <a:rPr sz="900" spc="-20" dirty="0">
                <a:solidFill>
                  <a:srgbClr val="716F6F"/>
                </a:solidFill>
                <a:latin typeface="Montserrat"/>
                <a:cs typeface="Montserrat"/>
              </a:rPr>
              <a:t>continuerez</a:t>
            </a:r>
            <a:r>
              <a:rPr sz="900" spc="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à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recevoir</a:t>
            </a:r>
            <a:r>
              <a:rPr sz="900" spc="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votre</a:t>
            </a:r>
            <a:r>
              <a:rPr sz="900" spc="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bulletin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 de</a:t>
            </a:r>
            <a:r>
              <a:rPr sz="900" spc="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paie sous</a:t>
            </a:r>
            <a:r>
              <a:rPr sz="900" spc="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format</a:t>
            </a:r>
            <a:r>
              <a:rPr sz="900" spc="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numérique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 et</a:t>
            </a:r>
            <a:r>
              <a:rPr sz="900" spc="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papier </a:t>
            </a:r>
            <a:r>
              <a:rPr sz="900" b="1" dirty="0">
                <a:solidFill>
                  <a:srgbClr val="716F6F"/>
                </a:solidFill>
                <a:latin typeface="Montserrat"/>
                <a:cs typeface="Montserrat"/>
              </a:rPr>
              <a:t>pendant</a:t>
            </a:r>
            <a:r>
              <a:rPr sz="900" b="1" spc="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25" dirty="0">
                <a:solidFill>
                  <a:srgbClr val="716F6F"/>
                </a:solidFill>
                <a:latin typeface="Montserrat"/>
                <a:cs typeface="Montserrat"/>
              </a:rPr>
              <a:t>la </a:t>
            </a:r>
            <a:r>
              <a:rPr sz="900" b="1" spc="-30" dirty="0">
                <a:solidFill>
                  <a:srgbClr val="716F6F"/>
                </a:solidFill>
                <a:latin typeface="Montserrat"/>
                <a:cs typeface="Montserrat"/>
              </a:rPr>
              <a:t>période</a:t>
            </a:r>
            <a:r>
              <a:rPr sz="900" b="1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45" dirty="0">
                <a:solidFill>
                  <a:srgbClr val="716F6F"/>
                </a:solidFill>
                <a:latin typeface="Montserrat"/>
                <a:cs typeface="Montserrat"/>
              </a:rPr>
              <a:t>de</a:t>
            </a:r>
            <a:r>
              <a:rPr sz="900" b="1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30" dirty="0">
                <a:solidFill>
                  <a:srgbClr val="716F6F"/>
                </a:solidFill>
                <a:latin typeface="Montserrat"/>
                <a:cs typeface="Montserrat"/>
              </a:rPr>
              <a:t>transition.</a:t>
            </a:r>
            <a:r>
              <a:rPr sz="900" b="1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C’est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le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716F6F"/>
                </a:solidFill>
                <a:latin typeface="Montserrat"/>
                <a:cs typeface="Montserrat"/>
              </a:rPr>
              <a:t>moment</a:t>
            </a:r>
            <a:r>
              <a:rPr sz="900" spc="-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45" dirty="0">
                <a:solidFill>
                  <a:srgbClr val="716F6F"/>
                </a:solidFill>
                <a:latin typeface="Montserrat"/>
                <a:cs typeface="Montserrat"/>
              </a:rPr>
              <a:t>de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découvrir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le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716F6F"/>
                </a:solidFill>
                <a:latin typeface="Montserrat"/>
                <a:cs typeface="Montserrat"/>
              </a:rPr>
              <a:t>bulletin</a:t>
            </a:r>
            <a:r>
              <a:rPr sz="900" spc="-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45" dirty="0">
                <a:solidFill>
                  <a:srgbClr val="716F6F"/>
                </a:solidFill>
                <a:latin typeface="Montserrat"/>
                <a:cs typeface="Montserrat"/>
              </a:rPr>
              <a:t>de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716F6F"/>
                </a:solidFill>
                <a:latin typeface="Montserrat"/>
                <a:cs typeface="Montserrat"/>
              </a:rPr>
              <a:t>paie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numérique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et</a:t>
            </a:r>
            <a:r>
              <a:rPr sz="900" spc="-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autres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services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 disponibles sur</a:t>
            </a:r>
            <a:r>
              <a:rPr sz="900" spc="-25" dirty="0">
                <a:solidFill>
                  <a:srgbClr val="716F6F"/>
                </a:solidFill>
                <a:latin typeface="Montserrat"/>
                <a:cs typeface="Montserrat"/>
              </a:rPr>
              <a:t> Digiposte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qui</a:t>
            </a:r>
            <a:r>
              <a:rPr sz="900" spc="-20" dirty="0">
                <a:solidFill>
                  <a:srgbClr val="716F6F"/>
                </a:solidFill>
                <a:latin typeface="Montserrat"/>
                <a:cs typeface="Montserrat"/>
              </a:rPr>
              <a:t> vous</a:t>
            </a:r>
            <a:r>
              <a:rPr sz="900" spc="-25" dirty="0">
                <a:solidFill>
                  <a:srgbClr val="716F6F"/>
                </a:solidFill>
                <a:latin typeface="Montserrat"/>
                <a:cs typeface="Montserrat"/>
              </a:rPr>
              <a:t> simpliﬁent 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la</a:t>
            </a:r>
            <a:r>
              <a:rPr sz="900" spc="-2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vie</a:t>
            </a:r>
            <a:r>
              <a:rPr sz="900" spc="-2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administrative.</a:t>
            </a:r>
            <a:endParaRPr sz="900">
              <a:latin typeface="Montserrat"/>
              <a:cs typeface="Montserrat"/>
            </a:endParaRPr>
          </a:p>
          <a:p>
            <a:pPr marL="24765" marR="5080" algn="just">
              <a:lnSpc>
                <a:spcPct val="111100"/>
              </a:lnSpc>
              <a:spcBef>
                <a:spcPts val="1200"/>
              </a:spcBef>
            </a:pP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A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t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ou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t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moment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716F6F"/>
                </a:solidFill>
                <a:latin typeface="Montserrat"/>
                <a:cs typeface="Montserrat"/>
              </a:rPr>
              <a:t>v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ou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s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pouvez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renoncer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5" dirty="0">
                <a:solidFill>
                  <a:srgbClr val="716F6F"/>
                </a:solidFill>
                <a:latin typeface="Montserrat"/>
                <a:cs typeface="Montserrat"/>
              </a:rPr>
              <a:t>à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" dirty="0">
                <a:solidFill>
                  <a:srgbClr val="716F6F"/>
                </a:solidFill>
                <a:latin typeface="Montserrat"/>
                <a:cs typeface="Montserrat"/>
              </a:rPr>
              <a:t>l’offre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qui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716F6F"/>
                </a:solidFill>
                <a:latin typeface="Montserrat"/>
                <a:cs typeface="Montserrat"/>
              </a:rPr>
              <a:t>v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ou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s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" dirty="0">
                <a:solidFill>
                  <a:srgbClr val="716F6F"/>
                </a:solidFill>
                <a:latin typeface="Montserrat"/>
                <a:cs typeface="Montserrat"/>
              </a:rPr>
              <a:t>est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faite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en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résiliant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votre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adhésion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" dirty="0">
                <a:solidFill>
                  <a:srgbClr val="716F6F"/>
                </a:solidFill>
                <a:latin typeface="Montserrat"/>
                <a:cs typeface="Montserrat"/>
              </a:rPr>
              <a:t>au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bulletin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de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paie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numérique.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Il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716F6F"/>
                </a:solidFill>
                <a:latin typeface="Montserrat"/>
                <a:cs typeface="Montserrat"/>
              </a:rPr>
              <a:t>v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ou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s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sufﬁt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de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cliquer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sur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10" dirty="0">
                <a:solidFill>
                  <a:srgbClr val="716F6F"/>
                </a:solidFill>
                <a:latin typeface="Montserrat"/>
                <a:cs typeface="Montserrat"/>
              </a:rPr>
              <a:t>«</a:t>
            </a:r>
            <a:r>
              <a:rPr sz="900" b="1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20" dirty="0">
                <a:solidFill>
                  <a:srgbClr val="716F6F"/>
                </a:solidFill>
                <a:latin typeface="Montserrat"/>
                <a:cs typeface="Montserrat"/>
              </a:rPr>
              <a:t>ORGANISMES</a:t>
            </a:r>
            <a:r>
              <a:rPr sz="900" b="1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10" dirty="0">
                <a:solidFill>
                  <a:srgbClr val="716F6F"/>
                </a:solidFill>
                <a:latin typeface="Montserrat"/>
                <a:cs typeface="Montserrat"/>
              </a:rPr>
              <a:t>»</a:t>
            </a:r>
            <a:r>
              <a:rPr sz="900" b="1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" dirty="0">
                <a:solidFill>
                  <a:srgbClr val="716F6F"/>
                </a:solidFill>
                <a:latin typeface="Montserrat"/>
                <a:cs typeface="Montserrat"/>
              </a:rPr>
              <a:t>et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su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r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" dirty="0">
                <a:solidFill>
                  <a:srgbClr val="716F6F"/>
                </a:solidFill>
                <a:latin typeface="Montserrat"/>
                <a:cs typeface="Montserrat"/>
              </a:rPr>
              <a:t>la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0" dirty="0">
                <a:solidFill>
                  <a:srgbClr val="716F6F"/>
                </a:solidFill>
                <a:latin typeface="Montserrat"/>
                <a:cs typeface="Montserrat"/>
              </a:rPr>
              <a:t>ﬁche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correspondant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au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bulleti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n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d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e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paie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puis de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cliquer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sur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10" dirty="0">
                <a:solidFill>
                  <a:srgbClr val="716F6F"/>
                </a:solidFill>
                <a:latin typeface="Montserrat"/>
                <a:cs typeface="Montserrat"/>
              </a:rPr>
              <a:t>«</a:t>
            </a:r>
            <a:r>
              <a:rPr sz="900" b="1" spc="-2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10" dirty="0">
                <a:solidFill>
                  <a:srgbClr val="716F6F"/>
                </a:solidFill>
                <a:latin typeface="Montserrat"/>
                <a:cs typeface="Montserrat"/>
              </a:rPr>
              <a:t>Détail</a:t>
            </a:r>
            <a:r>
              <a:rPr sz="900" b="1" dirty="0">
                <a:solidFill>
                  <a:srgbClr val="716F6F"/>
                </a:solidFill>
                <a:latin typeface="Montserrat"/>
                <a:cs typeface="Montserrat"/>
              </a:rPr>
              <a:t>s</a:t>
            </a:r>
            <a:r>
              <a:rPr sz="900" b="1" spc="-2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10" dirty="0">
                <a:solidFill>
                  <a:srgbClr val="716F6F"/>
                </a:solidFill>
                <a:latin typeface="Montserrat"/>
                <a:cs typeface="Montserrat"/>
              </a:rPr>
              <a:t>»</a:t>
            </a:r>
            <a:r>
              <a:rPr sz="900" b="1" spc="-4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" dirty="0">
                <a:solidFill>
                  <a:srgbClr val="716F6F"/>
                </a:solidFill>
                <a:latin typeface="Montserrat"/>
                <a:cs typeface="Montserrat"/>
              </a:rPr>
              <a:t>et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10" dirty="0">
                <a:solidFill>
                  <a:srgbClr val="716F6F"/>
                </a:solidFill>
                <a:latin typeface="Montserrat"/>
                <a:cs typeface="Montserrat"/>
              </a:rPr>
              <a:t>«</a:t>
            </a:r>
            <a:r>
              <a:rPr sz="900" b="1" spc="-2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10" dirty="0">
                <a:solidFill>
                  <a:srgbClr val="716F6F"/>
                </a:solidFill>
                <a:latin typeface="Montserrat"/>
                <a:cs typeface="Montserrat"/>
              </a:rPr>
              <a:t>Résilie</a:t>
            </a:r>
            <a:r>
              <a:rPr sz="900" b="1" dirty="0">
                <a:solidFill>
                  <a:srgbClr val="716F6F"/>
                </a:solidFill>
                <a:latin typeface="Montserrat"/>
                <a:cs typeface="Montserrat"/>
              </a:rPr>
              <a:t>r</a:t>
            </a:r>
            <a:r>
              <a:rPr sz="900" b="1" spc="-2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10" dirty="0">
                <a:solidFill>
                  <a:srgbClr val="716F6F"/>
                </a:solidFill>
                <a:latin typeface="Montserrat"/>
                <a:cs typeface="Montserrat"/>
              </a:rPr>
              <a:t>»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.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0" dirty="0">
                <a:solidFill>
                  <a:srgbClr val="716F6F"/>
                </a:solidFill>
                <a:latin typeface="Montserrat"/>
                <a:cs typeface="Montserrat"/>
              </a:rPr>
              <a:t>Votre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bulleti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n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d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e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paie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716F6F"/>
                </a:solidFill>
                <a:latin typeface="Montserrat"/>
                <a:cs typeface="Montserrat"/>
              </a:rPr>
              <a:t>v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ou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s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sera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alors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t</a:t>
            </a:r>
            <a:r>
              <a:rPr sz="900" spc="-20" dirty="0">
                <a:solidFill>
                  <a:srgbClr val="716F6F"/>
                </a:solidFill>
                <a:latin typeface="Montserrat"/>
                <a:cs typeface="Montserrat"/>
              </a:rPr>
              <a:t>r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ansmi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s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uniquemen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t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au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format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 papier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sou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s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un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délai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maximal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de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3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mois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conformément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5" dirty="0">
                <a:solidFill>
                  <a:srgbClr val="716F6F"/>
                </a:solidFill>
                <a:latin typeface="Montserrat"/>
                <a:cs typeface="Montserrat"/>
              </a:rPr>
              <a:t>à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5" dirty="0">
                <a:solidFill>
                  <a:srgbClr val="716F6F"/>
                </a:solidFill>
                <a:latin typeface="Montserrat"/>
                <a:cs typeface="Montserrat"/>
              </a:rPr>
              <a:t>la</a:t>
            </a:r>
            <a:r>
              <a:rPr sz="900" spc="-4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loi.</a:t>
            </a:r>
            <a:endParaRPr sz="900">
              <a:latin typeface="Montserrat"/>
              <a:cs typeface="Montserrat"/>
            </a:endParaRPr>
          </a:p>
          <a:p>
            <a:pPr marL="24765" marR="6985" algn="just">
              <a:lnSpc>
                <a:spcPct val="111100"/>
              </a:lnSpc>
              <a:spcBef>
                <a:spcPts val="1200"/>
              </a:spcBef>
            </a:pP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A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716F6F"/>
                </a:solidFill>
                <a:latin typeface="Montserrat"/>
                <a:cs typeface="Montserrat"/>
              </a:rPr>
              <a:t>partir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0" dirty="0">
                <a:solidFill>
                  <a:srgbClr val="716F6F"/>
                </a:solidFill>
                <a:latin typeface="Montserrat"/>
                <a:cs typeface="Montserrat"/>
              </a:rPr>
              <a:t>de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la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ﬁn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0" dirty="0">
                <a:solidFill>
                  <a:srgbClr val="716F6F"/>
                </a:solidFill>
                <a:latin typeface="Montserrat"/>
                <a:cs typeface="Montserrat"/>
              </a:rPr>
              <a:t>de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dirty="0">
                <a:solidFill>
                  <a:srgbClr val="716F6F"/>
                </a:solidFill>
                <a:latin typeface="Montserrat"/>
                <a:cs typeface="Montserrat"/>
              </a:rPr>
              <a:t>la</a:t>
            </a:r>
            <a:r>
              <a:rPr sz="900" spc="-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période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0" dirty="0">
                <a:solidFill>
                  <a:srgbClr val="716F6F"/>
                </a:solidFill>
                <a:latin typeface="Montserrat"/>
                <a:cs typeface="Montserrat"/>
              </a:rPr>
              <a:t>de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transition,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 si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5" dirty="0">
                <a:solidFill>
                  <a:srgbClr val="716F6F"/>
                </a:solidFill>
                <a:latin typeface="Montserrat"/>
                <a:cs typeface="Montserrat"/>
              </a:rPr>
              <a:t>vous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5" dirty="0">
                <a:solidFill>
                  <a:srgbClr val="716F6F"/>
                </a:solidFill>
                <a:latin typeface="Montserrat"/>
                <a:cs typeface="Montserrat"/>
              </a:rPr>
              <a:t>n’avez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pas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716F6F"/>
                </a:solidFill>
                <a:latin typeface="Montserrat"/>
                <a:cs typeface="Montserrat"/>
              </a:rPr>
              <a:t>refusé,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5" dirty="0">
                <a:solidFill>
                  <a:srgbClr val="716F6F"/>
                </a:solidFill>
                <a:latin typeface="Montserrat"/>
                <a:cs typeface="Montserrat"/>
              </a:rPr>
              <a:t>vous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5" dirty="0">
                <a:solidFill>
                  <a:srgbClr val="716F6F"/>
                </a:solidFill>
                <a:latin typeface="Montserrat"/>
                <a:cs typeface="Montserrat"/>
              </a:rPr>
              <a:t>recevrez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uniquement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votre</a:t>
            </a:r>
            <a:r>
              <a:rPr sz="900" spc="-1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bulletin</a:t>
            </a:r>
            <a:r>
              <a:rPr sz="900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25" dirty="0">
                <a:solidFill>
                  <a:srgbClr val="716F6F"/>
                </a:solidFill>
                <a:latin typeface="Montserrat"/>
                <a:cs typeface="Montserrat"/>
              </a:rPr>
              <a:t>de </a:t>
            </a:r>
            <a:r>
              <a:rPr sz="900" spc="-20" dirty="0">
                <a:solidFill>
                  <a:srgbClr val="716F6F"/>
                </a:solidFill>
                <a:latin typeface="Montserrat"/>
                <a:cs typeface="Montserrat"/>
              </a:rPr>
              <a:t>paie</a:t>
            </a:r>
            <a:r>
              <a:rPr sz="900" spc="-2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numérique.</a:t>
            </a:r>
            <a:r>
              <a:rPr sz="900" spc="-2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spc="-30" dirty="0">
                <a:solidFill>
                  <a:srgbClr val="716F6F"/>
                </a:solidFill>
                <a:latin typeface="Montserrat"/>
                <a:cs typeface="Montserrat"/>
              </a:rPr>
              <a:t>Cependant,</a:t>
            </a:r>
            <a:r>
              <a:rPr sz="900" spc="-2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10" dirty="0">
                <a:solidFill>
                  <a:srgbClr val="716F6F"/>
                </a:solidFill>
                <a:latin typeface="Montserrat"/>
                <a:cs typeface="Montserrat"/>
              </a:rPr>
              <a:t>le</a:t>
            </a:r>
            <a:r>
              <a:rPr sz="900" b="1" spc="-2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30" dirty="0">
                <a:solidFill>
                  <a:srgbClr val="716F6F"/>
                </a:solidFill>
                <a:latin typeface="Montserrat"/>
                <a:cs typeface="Montserrat"/>
              </a:rPr>
              <a:t>retour</a:t>
            </a:r>
            <a:r>
              <a:rPr sz="900" b="1" spc="-2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dirty="0">
                <a:solidFill>
                  <a:srgbClr val="716F6F"/>
                </a:solidFill>
                <a:latin typeface="Montserrat"/>
                <a:cs typeface="Montserrat"/>
              </a:rPr>
              <a:t>à</a:t>
            </a:r>
            <a:r>
              <a:rPr sz="900" b="1" spc="-2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10" dirty="0">
                <a:solidFill>
                  <a:srgbClr val="716F6F"/>
                </a:solidFill>
                <a:latin typeface="Montserrat"/>
                <a:cs typeface="Montserrat"/>
              </a:rPr>
              <a:t>la</a:t>
            </a:r>
            <a:r>
              <a:rPr sz="900" b="1" spc="-2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30" dirty="0">
                <a:solidFill>
                  <a:srgbClr val="716F6F"/>
                </a:solidFill>
                <a:latin typeface="Montserrat"/>
                <a:cs typeface="Montserrat"/>
              </a:rPr>
              <a:t>version</a:t>
            </a:r>
            <a:r>
              <a:rPr sz="900" b="1" spc="-2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25" dirty="0">
                <a:solidFill>
                  <a:srgbClr val="716F6F"/>
                </a:solidFill>
                <a:latin typeface="Montserrat"/>
                <a:cs typeface="Montserrat"/>
              </a:rPr>
              <a:t>papier</a:t>
            </a:r>
            <a:r>
              <a:rPr sz="900" b="1" spc="-2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30" dirty="0">
                <a:solidFill>
                  <a:srgbClr val="716F6F"/>
                </a:solidFill>
                <a:latin typeface="Montserrat"/>
                <a:cs typeface="Montserrat"/>
              </a:rPr>
              <a:t>restera</a:t>
            </a:r>
            <a:r>
              <a:rPr sz="900" b="1" spc="-15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30" dirty="0">
                <a:solidFill>
                  <a:srgbClr val="716F6F"/>
                </a:solidFill>
                <a:latin typeface="Montserrat"/>
                <a:cs typeface="Montserrat"/>
              </a:rPr>
              <a:t>possible</a:t>
            </a:r>
            <a:r>
              <a:rPr sz="900" b="1" spc="-2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dirty="0">
                <a:solidFill>
                  <a:srgbClr val="716F6F"/>
                </a:solidFill>
                <a:latin typeface="Montserrat"/>
                <a:cs typeface="Montserrat"/>
              </a:rPr>
              <a:t>à</a:t>
            </a:r>
            <a:r>
              <a:rPr sz="900" b="1" spc="-2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25" dirty="0">
                <a:solidFill>
                  <a:srgbClr val="716F6F"/>
                </a:solidFill>
                <a:latin typeface="Montserrat"/>
                <a:cs typeface="Montserrat"/>
              </a:rPr>
              <a:t>tout</a:t>
            </a:r>
            <a:r>
              <a:rPr sz="900" b="1" spc="-2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900" b="1" spc="-10" dirty="0">
                <a:solidFill>
                  <a:srgbClr val="716F6F"/>
                </a:solidFill>
                <a:latin typeface="Montserrat"/>
                <a:cs typeface="Montserrat"/>
              </a:rPr>
              <a:t>moment.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0187" y="9801359"/>
            <a:ext cx="487426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spc="-55" dirty="0">
                <a:solidFill>
                  <a:srgbClr val="716F6F"/>
                </a:solidFill>
                <a:latin typeface="Montserrat"/>
                <a:cs typeface="Montserrat"/>
              </a:rPr>
              <a:t>Tous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40" dirty="0">
                <a:solidFill>
                  <a:srgbClr val="716F6F"/>
                </a:solidFill>
                <a:latin typeface="Montserrat"/>
                <a:cs typeface="Montserrat"/>
              </a:rPr>
              <a:t>les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716F6F"/>
                </a:solidFill>
                <a:latin typeface="Montserrat"/>
                <a:cs typeface="Montserrat"/>
              </a:rPr>
              <a:t>documents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35" dirty="0">
                <a:solidFill>
                  <a:srgbClr val="716F6F"/>
                </a:solidFill>
                <a:latin typeface="Montserrat"/>
                <a:cs typeface="Montserrat"/>
              </a:rPr>
              <a:t>et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716F6F"/>
                </a:solidFill>
                <a:latin typeface="Montserrat"/>
                <a:cs typeface="Montserrat"/>
              </a:rPr>
              <a:t>données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45" dirty="0">
                <a:solidFill>
                  <a:srgbClr val="716F6F"/>
                </a:solidFill>
                <a:latin typeface="Montserrat"/>
                <a:cs typeface="Montserrat"/>
              </a:rPr>
              <a:t>sont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55" dirty="0">
                <a:solidFill>
                  <a:srgbClr val="716F6F"/>
                </a:solidFill>
                <a:latin typeface="Montserrat"/>
                <a:cs typeface="Montserrat"/>
              </a:rPr>
              <a:t>hébergés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exclusivement </a:t>
            </a:r>
            <a:r>
              <a:rPr sz="800" spc="-40" dirty="0">
                <a:solidFill>
                  <a:srgbClr val="716F6F"/>
                </a:solidFill>
                <a:latin typeface="Montserrat"/>
                <a:cs typeface="Montserrat"/>
              </a:rPr>
              <a:t>en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France.</a:t>
            </a:r>
            <a:r>
              <a:rPr sz="800" spc="-55" dirty="0">
                <a:solidFill>
                  <a:srgbClr val="716F6F"/>
                </a:solidFill>
                <a:latin typeface="Montserrat"/>
                <a:cs typeface="Montserrat"/>
              </a:rPr>
              <a:t> Digiposte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45" dirty="0">
                <a:solidFill>
                  <a:srgbClr val="716F6F"/>
                </a:solidFill>
                <a:latin typeface="Montserrat"/>
                <a:cs typeface="Montserrat"/>
              </a:rPr>
              <a:t>est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40" dirty="0">
                <a:solidFill>
                  <a:srgbClr val="716F6F"/>
                </a:solidFill>
                <a:latin typeface="Montserrat"/>
                <a:cs typeface="Montserrat"/>
              </a:rPr>
              <a:t>en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716F6F"/>
                </a:solidFill>
                <a:latin typeface="Montserrat"/>
                <a:cs typeface="Montserrat"/>
              </a:rPr>
              <a:t>pleine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716F6F"/>
                </a:solidFill>
                <a:latin typeface="Montserrat"/>
                <a:cs typeface="Montserrat"/>
              </a:rPr>
              <a:t>conformité</a:t>
            </a:r>
            <a:r>
              <a:rPr sz="800" spc="50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55" dirty="0">
                <a:solidFill>
                  <a:srgbClr val="716F6F"/>
                </a:solidFill>
                <a:latin typeface="Montserrat"/>
                <a:cs typeface="Montserrat"/>
              </a:rPr>
              <a:t>avec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35" dirty="0">
                <a:solidFill>
                  <a:srgbClr val="716F6F"/>
                </a:solidFill>
                <a:latin typeface="Montserrat"/>
                <a:cs typeface="Montserrat"/>
              </a:rPr>
              <a:t>la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55" dirty="0">
                <a:solidFill>
                  <a:srgbClr val="716F6F"/>
                </a:solidFill>
                <a:latin typeface="Montserrat"/>
                <a:cs typeface="Montserrat"/>
              </a:rPr>
              <a:t>réglementation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40" dirty="0">
                <a:solidFill>
                  <a:srgbClr val="716F6F"/>
                </a:solidFill>
                <a:latin typeface="Montserrat"/>
                <a:cs typeface="Montserrat"/>
              </a:rPr>
              <a:t>sur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35" dirty="0">
                <a:solidFill>
                  <a:srgbClr val="716F6F"/>
                </a:solidFill>
                <a:latin typeface="Montserrat"/>
                <a:cs typeface="Montserrat"/>
              </a:rPr>
              <a:t>la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55" dirty="0">
                <a:solidFill>
                  <a:srgbClr val="716F6F"/>
                </a:solidFill>
                <a:latin typeface="Montserrat"/>
                <a:cs typeface="Montserrat"/>
              </a:rPr>
              <a:t>protection </a:t>
            </a:r>
            <a:r>
              <a:rPr sz="800" spc="-40" dirty="0">
                <a:solidFill>
                  <a:srgbClr val="716F6F"/>
                </a:solidFill>
                <a:latin typeface="Montserrat"/>
                <a:cs typeface="Montserrat"/>
              </a:rPr>
              <a:t>des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716F6F"/>
                </a:solidFill>
                <a:latin typeface="Montserrat"/>
                <a:cs typeface="Montserrat"/>
              </a:rPr>
              <a:t>données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55" dirty="0">
                <a:solidFill>
                  <a:srgbClr val="716F6F"/>
                </a:solidFill>
                <a:latin typeface="Montserrat"/>
                <a:cs typeface="Montserrat"/>
              </a:rPr>
              <a:t>personnelles</a:t>
            </a:r>
            <a:r>
              <a:rPr sz="800" spc="-60" dirty="0">
                <a:solidFill>
                  <a:srgbClr val="716F6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716F6F"/>
                </a:solidFill>
                <a:latin typeface="Montserrat"/>
                <a:cs typeface="Montserrat"/>
              </a:rPr>
              <a:t>(RGPD)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5010" y="5241870"/>
            <a:ext cx="113030" cy="5049520"/>
          </a:xfrm>
          <a:prstGeom prst="rect">
            <a:avLst/>
          </a:prstGeom>
        </p:spPr>
        <p:txBody>
          <a:bodyPr vert="vert270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La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Poste</a:t>
            </a:r>
            <a:r>
              <a:rPr sz="550" spc="10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–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SA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au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capital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de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3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800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000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000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€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–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356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000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000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RCS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Paris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–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Siège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social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: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9,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rue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du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Colonel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Pierre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Avia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75015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1D1D1B"/>
                </a:solidFill>
                <a:latin typeface="Montserrat"/>
                <a:cs typeface="Montserrat"/>
              </a:rPr>
              <a:t>Paris</a:t>
            </a:r>
            <a:r>
              <a:rPr sz="550" spc="15" dirty="0">
                <a:solidFill>
                  <a:srgbClr val="1D1D1B"/>
                </a:solidFill>
                <a:latin typeface="Montserrat"/>
                <a:cs typeface="Montserrat"/>
              </a:rPr>
              <a:t> </a:t>
            </a:r>
            <a:r>
              <a:rPr sz="550" spc="-10" dirty="0">
                <a:solidFill>
                  <a:srgbClr val="1D1D1B"/>
                </a:solidFill>
                <a:latin typeface="Montserrat"/>
                <a:cs typeface="Montserrat"/>
              </a:rPr>
              <a:t>–©GettyImages</a:t>
            </a:r>
            <a:endParaRPr sz="550">
              <a:latin typeface="Montserrat"/>
              <a:cs typeface="Montserrat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515249" y="5958452"/>
            <a:ext cx="4516755" cy="367665"/>
            <a:chOff x="1515249" y="5958452"/>
            <a:chExt cx="4516755" cy="367665"/>
          </a:xfrm>
        </p:grpSpPr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15249" y="5958452"/>
              <a:ext cx="333692" cy="367631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25964" y="5967427"/>
              <a:ext cx="277926" cy="34292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95967" y="5984697"/>
              <a:ext cx="335528" cy="335546"/>
            </a:xfrm>
            <a:prstGeom prst="rect">
              <a:avLst/>
            </a:prstGeom>
          </p:spPr>
        </p:pic>
      </p:grpSp>
      <p:grpSp>
        <p:nvGrpSpPr>
          <p:cNvPr id="21" name="object 21"/>
          <p:cNvGrpSpPr/>
          <p:nvPr/>
        </p:nvGrpSpPr>
        <p:grpSpPr>
          <a:xfrm>
            <a:off x="367588" y="309600"/>
            <a:ext cx="6824980" cy="3305175"/>
            <a:chOff x="367588" y="309600"/>
            <a:chExt cx="6824980" cy="3305175"/>
          </a:xfrm>
        </p:grpSpPr>
        <p:sp>
          <p:nvSpPr>
            <p:cNvPr id="22" name="object 22"/>
            <p:cNvSpPr/>
            <p:nvPr/>
          </p:nvSpPr>
          <p:spPr>
            <a:xfrm>
              <a:off x="399338" y="341350"/>
              <a:ext cx="6761480" cy="3241675"/>
            </a:xfrm>
            <a:custGeom>
              <a:avLst/>
              <a:gdLst/>
              <a:ahLst/>
              <a:cxnLst/>
              <a:rect l="l" t="t" r="r" b="b"/>
              <a:pathLst>
                <a:path w="6761480" h="3241675">
                  <a:moveTo>
                    <a:pt x="6761314" y="3241636"/>
                  </a:moveTo>
                  <a:lnTo>
                    <a:pt x="0" y="3241636"/>
                  </a:lnTo>
                  <a:lnTo>
                    <a:pt x="0" y="0"/>
                  </a:lnTo>
                  <a:lnTo>
                    <a:pt x="6761314" y="0"/>
                  </a:lnTo>
                  <a:lnTo>
                    <a:pt x="6761314" y="3241636"/>
                  </a:lnTo>
                  <a:close/>
                </a:path>
              </a:pathLst>
            </a:custGeom>
            <a:ln w="63500">
              <a:solidFill>
                <a:srgbClr val="09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28726" y="1861083"/>
              <a:ext cx="4912360" cy="480695"/>
            </a:xfrm>
            <a:custGeom>
              <a:avLst/>
              <a:gdLst/>
              <a:ahLst/>
              <a:cxnLst/>
              <a:rect l="l" t="t" r="r" b="b"/>
              <a:pathLst>
                <a:path w="4912360" h="480694">
                  <a:moveTo>
                    <a:pt x="480669" y="240334"/>
                  </a:moveTo>
                  <a:lnTo>
                    <a:pt x="475792" y="191909"/>
                  </a:lnTo>
                  <a:lnTo>
                    <a:pt x="461784" y="146799"/>
                  </a:lnTo>
                  <a:lnTo>
                    <a:pt x="439635" y="105968"/>
                  </a:lnTo>
                  <a:lnTo>
                    <a:pt x="410286" y="70396"/>
                  </a:lnTo>
                  <a:lnTo>
                    <a:pt x="374713" y="41046"/>
                  </a:lnTo>
                  <a:lnTo>
                    <a:pt x="333895" y="18897"/>
                  </a:lnTo>
                  <a:lnTo>
                    <a:pt x="288772" y="4889"/>
                  </a:lnTo>
                  <a:lnTo>
                    <a:pt x="240334" y="0"/>
                  </a:lnTo>
                  <a:lnTo>
                    <a:pt x="191909" y="4889"/>
                  </a:lnTo>
                  <a:lnTo>
                    <a:pt x="146786" y="18897"/>
                  </a:lnTo>
                  <a:lnTo>
                    <a:pt x="105968" y="41046"/>
                  </a:lnTo>
                  <a:lnTo>
                    <a:pt x="70396" y="70396"/>
                  </a:lnTo>
                  <a:lnTo>
                    <a:pt x="41046" y="105968"/>
                  </a:lnTo>
                  <a:lnTo>
                    <a:pt x="18897" y="146799"/>
                  </a:lnTo>
                  <a:lnTo>
                    <a:pt x="4889" y="191909"/>
                  </a:lnTo>
                  <a:lnTo>
                    <a:pt x="0" y="240334"/>
                  </a:lnTo>
                  <a:lnTo>
                    <a:pt x="4889" y="288772"/>
                  </a:lnTo>
                  <a:lnTo>
                    <a:pt x="18897" y="333883"/>
                  </a:lnTo>
                  <a:lnTo>
                    <a:pt x="41046" y="374713"/>
                  </a:lnTo>
                  <a:lnTo>
                    <a:pt x="70396" y="410286"/>
                  </a:lnTo>
                  <a:lnTo>
                    <a:pt x="105968" y="439623"/>
                  </a:lnTo>
                  <a:lnTo>
                    <a:pt x="146786" y="461784"/>
                  </a:lnTo>
                  <a:lnTo>
                    <a:pt x="191909" y="475792"/>
                  </a:lnTo>
                  <a:lnTo>
                    <a:pt x="240334" y="480669"/>
                  </a:lnTo>
                  <a:lnTo>
                    <a:pt x="288772" y="475792"/>
                  </a:lnTo>
                  <a:lnTo>
                    <a:pt x="333895" y="461784"/>
                  </a:lnTo>
                  <a:lnTo>
                    <a:pt x="374713" y="439623"/>
                  </a:lnTo>
                  <a:lnTo>
                    <a:pt x="410286" y="410286"/>
                  </a:lnTo>
                  <a:lnTo>
                    <a:pt x="439635" y="374713"/>
                  </a:lnTo>
                  <a:lnTo>
                    <a:pt x="461784" y="333883"/>
                  </a:lnTo>
                  <a:lnTo>
                    <a:pt x="475792" y="288772"/>
                  </a:lnTo>
                  <a:lnTo>
                    <a:pt x="480669" y="240334"/>
                  </a:lnTo>
                  <a:close/>
                </a:path>
                <a:path w="4912360" h="480694">
                  <a:moveTo>
                    <a:pt x="2800210" y="240334"/>
                  </a:moveTo>
                  <a:lnTo>
                    <a:pt x="2795333" y="191909"/>
                  </a:lnTo>
                  <a:lnTo>
                    <a:pt x="2781325" y="146799"/>
                  </a:lnTo>
                  <a:lnTo>
                    <a:pt x="2759164" y="105968"/>
                  </a:lnTo>
                  <a:lnTo>
                    <a:pt x="2729814" y="70396"/>
                  </a:lnTo>
                  <a:lnTo>
                    <a:pt x="2694241" y="41046"/>
                  </a:lnTo>
                  <a:lnTo>
                    <a:pt x="2653423" y="18897"/>
                  </a:lnTo>
                  <a:lnTo>
                    <a:pt x="2608313" y="4889"/>
                  </a:lnTo>
                  <a:lnTo>
                    <a:pt x="2559875" y="0"/>
                  </a:lnTo>
                  <a:lnTo>
                    <a:pt x="2511437" y="4889"/>
                  </a:lnTo>
                  <a:lnTo>
                    <a:pt x="2466327" y="18897"/>
                  </a:lnTo>
                  <a:lnTo>
                    <a:pt x="2425509" y="41046"/>
                  </a:lnTo>
                  <a:lnTo>
                    <a:pt x="2389936" y="70396"/>
                  </a:lnTo>
                  <a:lnTo>
                    <a:pt x="2360587" y="105968"/>
                  </a:lnTo>
                  <a:lnTo>
                    <a:pt x="2338425" y="146799"/>
                  </a:lnTo>
                  <a:lnTo>
                    <a:pt x="2324417" y="191909"/>
                  </a:lnTo>
                  <a:lnTo>
                    <a:pt x="2319540" y="240334"/>
                  </a:lnTo>
                  <a:lnTo>
                    <a:pt x="2324417" y="288772"/>
                  </a:lnTo>
                  <a:lnTo>
                    <a:pt x="2338425" y="333883"/>
                  </a:lnTo>
                  <a:lnTo>
                    <a:pt x="2360587" y="374713"/>
                  </a:lnTo>
                  <a:lnTo>
                    <a:pt x="2389936" y="410286"/>
                  </a:lnTo>
                  <a:lnTo>
                    <a:pt x="2425509" y="439623"/>
                  </a:lnTo>
                  <a:lnTo>
                    <a:pt x="2466327" y="461784"/>
                  </a:lnTo>
                  <a:lnTo>
                    <a:pt x="2511437" y="475792"/>
                  </a:lnTo>
                  <a:lnTo>
                    <a:pt x="2559875" y="480669"/>
                  </a:lnTo>
                  <a:lnTo>
                    <a:pt x="2608313" y="475792"/>
                  </a:lnTo>
                  <a:lnTo>
                    <a:pt x="2653423" y="461784"/>
                  </a:lnTo>
                  <a:lnTo>
                    <a:pt x="2694241" y="439623"/>
                  </a:lnTo>
                  <a:lnTo>
                    <a:pt x="2729814" y="410286"/>
                  </a:lnTo>
                  <a:lnTo>
                    <a:pt x="2759164" y="374713"/>
                  </a:lnTo>
                  <a:lnTo>
                    <a:pt x="2781325" y="333883"/>
                  </a:lnTo>
                  <a:lnTo>
                    <a:pt x="2795333" y="288772"/>
                  </a:lnTo>
                  <a:lnTo>
                    <a:pt x="2800210" y="240334"/>
                  </a:lnTo>
                  <a:close/>
                </a:path>
                <a:path w="4912360" h="480694">
                  <a:moveTo>
                    <a:pt x="4911814" y="240334"/>
                  </a:moveTo>
                  <a:lnTo>
                    <a:pt x="4906937" y="191909"/>
                  </a:lnTo>
                  <a:lnTo>
                    <a:pt x="4892929" y="146799"/>
                  </a:lnTo>
                  <a:lnTo>
                    <a:pt x="4870767" y="105968"/>
                  </a:lnTo>
                  <a:lnTo>
                    <a:pt x="4841430" y="70396"/>
                  </a:lnTo>
                  <a:lnTo>
                    <a:pt x="4805858" y="41046"/>
                  </a:lnTo>
                  <a:lnTo>
                    <a:pt x="4765040" y="18897"/>
                  </a:lnTo>
                  <a:lnTo>
                    <a:pt x="4719917" y="4889"/>
                  </a:lnTo>
                  <a:lnTo>
                    <a:pt x="4671479" y="0"/>
                  </a:lnTo>
                  <a:lnTo>
                    <a:pt x="4623041" y="4889"/>
                  </a:lnTo>
                  <a:lnTo>
                    <a:pt x="4577931" y="18897"/>
                  </a:lnTo>
                  <a:lnTo>
                    <a:pt x="4537113" y="41046"/>
                  </a:lnTo>
                  <a:lnTo>
                    <a:pt x="4501540" y="70396"/>
                  </a:lnTo>
                  <a:lnTo>
                    <a:pt x="4472190" y="105968"/>
                  </a:lnTo>
                  <a:lnTo>
                    <a:pt x="4450029" y="146799"/>
                  </a:lnTo>
                  <a:lnTo>
                    <a:pt x="4436034" y="191909"/>
                  </a:lnTo>
                  <a:lnTo>
                    <a:pt x="4431144" y="240334"/>
                  </a:lnTo>
                  <a:lnTo>
                    <a:pt x="4436034" y="288772"/>
                  </a:lnTo>
                  <a:lnTo>
                    <a:pt x="4450029" y="333883"/>
                  </a:lnTo>
                  <a:lnTo>
                    <a:pt x="4472190" y="374713"/>
                  </a:lnTo>
                  <a:lnTo>
                    <a:pt x="4501540" y="410286"/>
                  </a:lnTo>
                  <a:lnTo>
                    <a:pt x="4537113" y="439623"/>
                  </a:lnTo>
                  <a:lnTo>
                    <a:pt x="4577931" y="461784"/>
                  </a:lnTo>
                  <a:lnTo>
                    <a:pt x="4623041" y="475792"/>
                  </a:lnTo>
                  <a:lnTo>
                    <a:pt x="4671479" y="480669"/>
                  </a:lnTo>
                  <a:lnTo>
                    <a:pt x="4719917" y="475792"/>
                  </a:lnTo>
                  <a:lnTo>
                    <a:pt x="4765040" y="461784"/>
                  </a:lnTo>
                  <a:lnTo>
                    <a:pt x="4805858" y="439623"/>
                  </a:lnTo>
                  <a:lnTo>
                    <a:pt x="4841430" y="410286"/>
                  </a:lnTo>
                  <a:lnTo>
                    <a:pt x="4870767" y="374713"/>
                  </a:lnTo>
                  <a:lnTo>
                    <a:pt x="4892929" y="333883"/>
                  </a:lnTo>
                  <a:lnTo>
                    <a:pt x="4906937" y="288772"/>
                  </a:lnTo>
                  <a:lnTo>
                    <a:pt x="4911814" y="240334"/>
                  </a:lnTo>
                  <a:close/>
                </a:path>
              </a:pathLst>
            </a:custGeom>
            <a:solidFill>
              <a:srgbClr val="FDC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750335" y="1864096"/>
            <a:ext cx="24384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600" b="1" spc="775" dirty="0">
                <a:solidFill>
                  <a:srgbClr val="FFFFFF"/>
                </a:solidFill>
                <a:latin typeface="Montserrat SemiBold"/>
                <a:cs typeface="Montserrat SemiBold"/>
              </a:rPr>
              <a:t>1</a:t>
            </a:r>
            <a:endParaRPr sz="2600">
              <a:latin typeface="Montserrat SemiBold"/>
              <a:cs typeface="Montserrat SemiBold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72961" y="1864096"/>
            <a:ext cx="24384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600" b="1" spc="250" dirty="0">
                <a:solidFill>
                  <a:srgbClr val="FFFFFF"/>
                </a:solidFill>
                <a:latin typeface="Montserrat SemiBold"/>
                <a:cs typeface="Montserrat SemiBold"/>
              </a:rPr>
              <a:t>2</a:t>
            </a:r>
            <a:endParaRPr sz="2600">
              <a:latin typeface="Montserrat SemiBold"/>
              <a:cs typeface="Montserrat SemiBold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184590" y="1864096"/>
            <a:ext cx="24384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600" b="1" spc="250" dirty="0">
                <a:solidFill>
                  <a:srgbClr val="FFFFFF"/>
                </a:solidFill>
                <a:latin typeface="Montserrat SemiBold"/>
                <a:cs typeface="Montserrat SemiBold"/>
              </a:rPr>
              <a:t>3</a:t>
            </a:r>
            <a:endParaRPr sz="2600">
              <a:latin typeface="Montserrat SemiBold"/>
              <a:cs typeface="Montserrat SemiBold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6498321" y="10333962"/>
            <a:ext cx="615315" cy="82550"/>
            <a:chOff x="6498321" y="10333962"/>
            <a:chExt cx="615315" cy="82550"/>
          </a:xfrm>
        </p:grpSpPr>
        <p:sp>
          <p:nvSpPr>
            <p:cNvPr id="28" name="object 28"/>
            <p:cNvSpPr/>
            <p:nvPr/>
          </p:nvSpPr>
          <p:spPr>
            <a:xfrm>
              <a:off x="6773392" y="10333977"/>
              <a:ext cx="340360" cy="82550"/>
            </a:xfrm>
            <a:custGeom>
              <a:avLst/>
              <a:gdLst/>
              <a:ahLst/>
              <a:cxnLst/>
              <a:rect l="l" t="t" r="r" b="b"/>
              <a:pathLst>
                <a:path w="340359" h="82550">
                  <a:moveTo>
                    <a:pt x="95351" y="40995"/>
                  </a:moveTo>
                  <a:lnTo>
                    <a:pt x="92100" y="25044"/>
                  </a:lnTo>
                  <a:lnTo>
                    <a:pt x="84391" y="14338"/>
                  </a:lnTo>
                  <a:lnTo>
                    <a:pt x="82715" y="12014"/>
                  </a:lnTo>
                  <a:lnTo>
                    <a:pt x="78714" y="9677"/>
                  </a:lnTo>
                  <a:lnTo>
                    <a:pt x="78714" y="40995"/>
                  </a:lnTo>
                  <a:lnTo>
                    <a:pt x="76415" y="51968"/>
                  </a:lnTo>
                  <a:lnTo>
                    <a:pt x="69989" y="60375"/>
                  </a:lnTo>
                  <a:lnTo>
                    <a:pt x="60172" y="65747"/>
                  </a:lnTo>
                  <a:lnTo>
                    <a:pt x="47675" y="67640"/>
                  </a:lnTo>
                  <a:lnTo>
                    <a:pt x="35179" y="65747"/>
                  </a:lnTo>
                  <a:lnTo>
                    <a:pt x="25361" y="60375"/>
                  </a:lnTo>
                  <a:lnTo>
                    <a:pt x="18935" y="51968"/>
                  </a:lnTo>
                  <a:lnTo>
                    <a:pt x="16637" y="40995"/>
                  </a:lnTo>
                  <a:lnTo>
                    <a:pt x="18935" y="30010"/>
                  </a:lnTo>
                  <a:lnTo>
                    <a:pt x="25361" y="21602"/>
                  </a:lnTo>
                  <a:lnTo>
                    <a:pt x="35179" y="16230"/>
                  </a:lnTo>
                  <a:lnTo>
                    <a:pt x="47675" y="14338"/>
                  </a:lnTo>
                  <a:lnTo>
                    <a:pt x="60172" y="16230"/>
                  </a:lnTo>
                  <a:lnTo>
                    <a:pt x="69989" y="21602"/>
                  </a:lnTo>
                  <a:lnTo>
                    <a:pt x="76415" y="30010"/>
                  </a:lnTo>
                  <a:lnTo>
                    <a:pt x="78714" y="40995"/>
                  </a:lnTo>
                  <a:lnTo>
                    <a:pt x="78714" y="9677"/>
                  </a:lnTo>
                  <a:lnTo>
                    <a:pt x="67729" y="3225"/>
                  </a:lnTo>
                  <a:lnTo>
                    <a:pt x="47675" y="0"/>
                  </a:lnTo>
                  <a:lnTo>
                    <a:pt x="27622" y="3225"/>
                  </a:lnTo>
                  <a:lnTo>
                    <a:pt x="12636" y="12014"/>
                  </a:lnTo>
                  <a:lnTo>
                    <a:pt x="3251" y="25044"/>
                  </a:lnTo>
                  <a:lnTo>
                    <a:pt x="0" y="40995"/>
                  </a:lnTo>
                  <a:lnTo>
                    <a:pt x="3251" y="56934"/>
                  </a:lnTo>
                  <a:lnTo>
                    <a:pt x="12636" y="69964"/>
                  </a:lnTo>
                  <a:lnTo>
                    <a:pt x="27622" y="78765"/>
                  </a:lnTo>
                  <a:lnTo>
                    <a:pt x="47675" y="81991"/>
                  </a:lnTo>
                  <a:lnTo>
                    <a:pt x="67729" y="78765"/>
                  </a:lnTo>
                  <a:lnTo>
                    <a:pt x="82715" y="69964"/>
                  </a:lnTo>
                  <a:lnTo>
                    <a:pt x="84404" y="67640"/>
                  </a:lnTo>
                  <a:lnTo>
                    <a:pt x="92100" y="56934"/>
                  </a:lnTo>
                  <a:lnTo>
                    <a:pt x="95351" y="40995"/>
                  </a:lnTo>
                  <a:close/>
                </a:path>
                <a:path w="340359" h="82550">
                  <a:moveTo>
                    <a:pt x="339953" y="65836"/>
                  </a:moveTo>
                  <a:lnTo>
                    <a:pt x="285915" y="65836"/>
                  </a:lnTo>
                  <a:lnTo>
                    <a:pt x="285915" y="47472"/>
                  </a:lnTo>
                  <a:lnTo>
                    <a:pt x="334162" y="47472"/>
                  </a:lnTo>
                  <a:lnTo>
                    <a:pt x="334162" y="32867"/>
                  </a:lnTo>
                  <a:lnTo>
                    <a:pt x="285915" y="32867"/>
                  </a:lnTo>
                  <a:lnTo>
                    <a:pt x="285915" y="16154"/>
                  </a:lnTo>
                  <a:lnTo>
                    <a:pt x="338518" y="16154"/>
                  </a:lnTo>
                  <a:lnTo>
                    <a:pt x="338518" y="1549"/>
                  </a:lnTo>
                  <a:lnTo>
                    <a:pt x="269938" y="1549"/>
                  </a:lnTo>
                  <a:lnTo>
                    <a:pt x="269938" y="78054"/>
                  </a:lnTo>
                  <a:lnTo>
                    <a:pt x="271970" y="80441"/>
                  </a:lnTo>
                  <a:lnTo>
                    <a:pt x="339953" y="80441"/>
                  </a:lnTo>
                  <a:lnTo>
                    <a:pt x="339953" y="65836"/>
                  </a:lnTo>
                  <a:close/>
                </a:path>
              </a:pathLst>
            </a:custGeom>
            <a:solidFill>
              <a:srgbClr val="FBC9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498321" y="10334768"/>
              <a:ext cx="161592" cy="79641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6691681" y="10333964"/>
              <a:ext cx="341630" cy="82550"/>
            </a:xfrm>
            <a:custGeom>
              <a:avLst/>
              <a:gdLst/>
              <a:ahLst/>
              <a:cxnLst/>
              <a:rect l="l" t="t" r="r" b="b"/>
              <a:pathLst>
                <a:path w="341629" h="82550">
                  <a:moveTo>
                    <a:pt x="73164" y="20574"/>
                  </a:moveTo>
                  <a:lnTo>
                    <a:pt x="56553" y="4864"/>
                  </a:lnTo>
                  <a:lnTo>
                    <a:pt x="56553" y="25539"/>
                  </a:lnTo>
                  <a:lnTo>
                    <a:pt x="56553" y="32169"/>
                  </a:lnTo>
                  <a:lnTo>
                    <a:pt x="55410" y="34899"/>
                  </a:lnTo>
                  <a:lnTo>
                    <a:pt x="48209" y="42113"/>
                  </a:lnTo>
                  <a:lnTo>
                    <a:pt x="38811" y="42418"/>
                  </a:lnTo>
                  <a:lnTo>
                    <a:pt x="25069" y="42418"/>
                  </a:lnTo>
                  <a:lnTo>
                    <a:pt x="20002" y="42367"/>
                  </a:lnTo>
                  <a:lnTo>
                    <a:pt x="15976" y="42278"/>
                  </a:lnTo>
                  <a:lnTo>
                    <a:pt x="15976" y="15773"/>
                  </a:lnTo>
                  <a:lnTo>
                    <a:pt x="20002" y="15684"/>
                  </a:lnTo>
                  <a:lnTo>
                    <a:pt x="25069" y="15633"/>
                  </a:lnTo>
                  <a:lnTo>
                    <a:pt x="28575" y="15633"/>
                  </a:lnTo>
                  <a:lnTo>
                    <a:pt x="56553" y="25539"/>
                  </a:lnTo>
                  <a:lnTo>
                    <a:pt x="56553" y="4864"/>
                  </a:lnTo>
                  <a:lnTo>
                    <a:pt x="52057" y="3225"/>
                  </a:lnTo>
                  <a:lnTo>
                    <a:pt x="41668" y="1536"/>
                  </a:lnTo>
                  <a:lnTo>
                    <a:pt x="29083" y="1028"/>
                  </a:lnTo>
                  <a:lnTo>
                    <a:pt x="21767" y="1079"/>
                  </a:lnTo>
                  <a:lnTo>
                    <a:pt x="0" y="1562"/>
                  </a:lnTo>
                  <a:lnTo>
                    <a:pt x="0" y="80454"/>
                  </a:lnTo>
                  <a:lnTo>
                    <a:pt x="15976" y="80454"/>
                  </a:lnTo>
                  <a:lnTo>
                    <a:pt x="15976" y="56883"/>
                  </a:lnTo>
                  <a:lnTo>
                    <a:pt x="26530" y="57023"/>
                  </a:lnTo>
                  <a:lnTo>
                    <a:pt x="29997" y="57023"/>
                  </a:lnTo>
                  <a:lnTo>
                    <a:pt x="31838" y="56883"/>
                  </a:lnTo>
                  <a:lnTo>
                    <a:pt x="47447" y="55689"/>
                  </a:lnTo>
                  <a:lnTo>
                    <a:pt x="61099" y="51066"/>
                  </a:lnTo>
                  <a:lnTo>
                    <a:pt x="69748" y="42418"/>
                  </a:lnTo>
                  <a:lnTo>
                    <a:pt x="69888" y="42278"/>
                  </a:lnTo>
                  <a:lnTo>
                    <a:pt x="70002" y="42113"/>
                  </a:lnTo>
                  <a:lnTo>
                    <a:pt x="73164" y="28041"/>
                  </a:lnTo>
                  <a:lnTo>
                    <a:pt x="73164" y="20574"/>
                  </a:lnTo>
                  <a:close/>
                </a:path>
                <a:path w="341629" h="82550">
                  <a:moveTo>
                    <a:pt x="259626" y="57238"/>
                  </a:moveTo>
                  <a:lnTo>
                    <a:pt x="251167" y="42151"/>
                  </a:lnTo>
                  <a:lnTo>
                    <a:pt x="232562" y="35166"/>
                  </a:lnTo>
                  <a:lnTo>
                    <a:pt x="213944" y="30581"/>
                  </a:lnTo>
                  <a:lnTo>
                    <a:pt x="205486" y="22720"/>
                  </a:lnTo>
                  <a:lnTo>
                    <a:pt x="205486" y="16294"/>
                  </a:lnTo>
                  <a:lnTo>
                    <a:pt x="214452" y="13462"/>
                  </a:lnTo>
                  <a:lnTo>
                    <a:pt x="224129" y="13462"/>
                  </a:lnTo>
                  <a:lnTo>
                    <a:pt x="230517" y="13970"/>
                  </a:lnTo>
                  <a:lnTo>
                    <a:pt x="237413" y="15494"/>
                  </a:lnTo>
                  <a:lnTo>
                    <a:pt x="244208" y="17983"/>
                  </a:lnTo>
                  <a:lnTo>
                    <a:pt x="250266" y="21424"/>
                  </a:lnTo>
                  <a:lnTo>
                    <a:pt x="257784" y="8839"/>
                  </a:lnTo>
                  <a:lnTo>
                    <a:pt x="250418" y="5181"/>
                  </a:lnTo>
                  <a:lnTo>
                    <a:pt x="241846" y="2400"/>
                  </a:lnTo>
                  <a:lnTo>
                    <a:pt x="232905" y="622"/>
                  </a:lnTo>
                  <a:lnTo>
                    <a:pt x="224409" y="0"/>
                  </a:lnTo>
                  <a:lnTo>
                    <a:pt x="210350" y="1879"/>
                  </a:lnTo>
                  <a:lnTo>
                    <a:pt x="198970" y="7112"/>
                  </a:lnTo>
                  <a:lnTo>
                    <a:pt x="191363" y="15087"/>
                  </a:lnTo>
                  <a:lnTo>
                    <a:pt x="188582" y="25209"/>
                  </a:lnTo>
                  <a:lnTo>
                    <a:pt x="197091" y="39839"/>
                  </a:lnTo>
                  <a:lnTo>
                    <a:pt x="215785" y="46304"/>
                  </a:lnTo>
                  <a:lnTo>
                    <a:pt x="234480" y="50673"/>
                  </a:lnTo>
                  <a:lnTo>
                    <a:pt x="242976" y="58991"/>
                  </a:lnTo>
                  <a:lnTo>
                    <a:pt x="242976" y="65684"/>
                  </a:lnTo>
                  <a:lnTo>
                    <a:pt x="233032" y="68541"/>
                  </a:lnTo>
                  <a:lnTo>
                    <a:pt x="224523" y="68541"/>
                  </a:lnTo>
                  <a:lnTo>
                    <a:pt x="216103" y="67856"/>
                  </a:lnTo>
                  <a:lnTo>
                    <a:pt x="207683" y="65862"/>
                  </a:lnTo>
                  <a:lnTo>
                    <a:pt x="199745" y="62725"/>
                  </a:lnTo>
                  <a:lnTo>
                    <a:pt x="192747" y="58572"/>
                  </a:lnTo>
                  <a:lnTo>
                    <a:pt x="184569" y="70739"/>
                  </a:lnTo>
                  <a:lnTo>
                    <a:pt x="192989" y="75349"/>
                  </a:lnTo>
                  <a:lnTo>
                    <a:pt x="202806" y="78905"/>
                  </a:lnTo>
                  <a:lnTo>
                    <a:pt x="213156" y="81191"/>
                  </a:lnTo>
                  <a:lnTo>
                    <a:pt x="223139" y="81991"/>
                  </a:lnTo>
                  <a:lnTo>
                    <a:pt x="237223" y="80302"/>
                  </a:lnTo>
                  <a:lnTo>
                    <a:pt x="248831" y="75425"/>
                  </a:lnTo>
                  <a:lnTo>
                    <a:pt x="256717" y="67652"/>
                  </a:lnTo>
                  <a:lnTo>
                    <a:pt x="259626" y="57238"/>
                  </a:lnTo>
                  <a:close/>
                </a:path>
                <a:path w="341629" h="82550">
                  <a:moveTo>
                    <a:pt x="341617" y="1549"/>
                  </a:moveTo>
                  <a:lnTo>
                    <a:pt x="265353" y="1549"/>
                  </a:lnTo>
                  <a:lnTo>
                    <a:pt x="265353" y="16154"/>
                  </a:lnTo>
                  <a:lnTo>
                    <a:pt x="295224" y="16154"/>
                  </a:lnTo>
                  <a:lnTo>
                    <a:pt x="295224" y="80441"/>
                  </a:lnTo>
                  <a:lnTo>
                    <a:pt x="311200" y="80441"/>
                  </a:lnTo>
                  <a:lnTo>
                    <a:pt x="311200" y="16154"/>
                  </a:lnTo>
                  <a:lnTo>
                    <a:pt x="341617" y="16154"/>
                  </a:lnTo>
                  <a:lnTo>
                    <a:pt x="341617" y="1549"/>
                  </a:lnTo>
                  <a:close/>
                </a:path>
              </a:pathLst>
            </a:custGeom>
            <a:solidFill>
              <a:srgbClr val="FBC9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/>
          <p:nvPr/>
        </p:nvSpPr>
        <p:spPr>
          <a:xfrm>
            <a:off x="6480124" y="9994633"/>
            <a:ext cx="650875" cy="278130"/>
          </a:xfrm>
          <a:custGeom>
            <a:avLst/>
            <a:gdLst/>
            <a:ahLst/>
            <a:cxnLst/>
            <a:rect l="l" t="t" r="r" b="b"/>
            <a:pathLst>
              <a:path w="650875" h="278129">
                <a:moveTo>
                  <a:pt x="421487" y="194043"/>
                </a:moveTo>
                <a:lnTo>
                  <a:pt x="113741" y="277545"/>
                </a:lnTo>
                <a:lnTo>
                  <a:pt x="339826" y="273646"/>
                </a:lnTo>
                <a:lnTo>
                  <a:pt x="353275" y="274002"/>
                </a:lnTo>
                <a:lnTo>
                  <a:pt x="363080" y="268122"/>
                </a:lnTo>
                <a:lnTo>
                  <a:pt x="374726" y="258368"/>
                </a:lnTo>
                <a:lnTo>
                  <a:pt x="387172" y="243039"/>
                </a:lnTo>
                <a:lnTo>
                  <a:pt x="421487" y="194043"/>
                </a:lnTo>
                <a:close/>
              </a:path>
              <a:path w="650875" h="278129">
                <a:moveTo>
                  <a:pt x="519112" y="21145"/>
                </a:moveTo>
                <a:lnTo>
                  <a:pt x="486016" y="762"/>
                </a:lnTo>
                <a:lnTo>
                  <a:pt x="469798" y="469"/>
                </a:lnTo>
                <a:lnTo>
                  <a:pt x="151396" y="469"/>
                </a:lnTo>
                <a:lnTo>
                  <a:pt x="144449" y="0"/>
                </a:lnTo>
                <a:lnTo>
                  <a:pt x="143002" y="7289"/>
                </a:lnTo>
                <a:lnTo>
                  <a:pt x="143408" y="9258"/>
                </a:lnTo>
                <a:lnTo>
                  <a:pt x="146723" y="12954"/>
                </a:lnTo>
                <a:lnTo>
                  <a:pt x="152768" y="15074"/>
                </a:lnTo>
                <a:lnTo>
                  <a:pt x="270649" y="69024"/>
                </a:lnTo>
                <a:lnTo>
                  <a:pt x="499033" y="65024"/>
                </a:lnTo>
                <a:lnTo>
                  <a:pt x="509752" y="45974"/>
                </a:lnTo>
                <a:lnTo>
                  <a:pt x="514438" y="37223"/>
                </a:lnTo>
                <a:lnTo>
                  <a:pt x="517918" y="28790"/>
                </a:lnTo>
                <a:lnTo>
                  <a:pt x="519112" y="21145"/>
                </a:lnTo>
                <a:close/>
              </a:path>
              <a:path w="650875" h="278129">
                <a:moveTo>
                  <a:pt x="650849" y="102743"/>
                </a:moveTo>
                <a:lnTo>
                  <a:pt x="650328" y="93345"/>
                </a:lnTo>
                <a:lnTo>
                  <a:pt x="645058" y="90868"/>
                </a:lnTo>
                <a:lnTo>
                  <a:pt x="274167" y="96824"/>
                </a:lnTo>
                <a:lnTo>
                  <a:pt x="5892" y="261467"/>
                </a:lnTo>
                <a:lnTo>
                  <a:pt x="2413" y="263232"/>
                </a:lnTo>
                <a:lnTo>
                  <a:pt x="0" y="265976"/>
                </a:lnTo>
                <a:lnTo>
                  <a:pt x="2209" y="272364"/>
                </a:lnTo>
                <a:lnTo>
                  <a:pt x="5740" y="273977"/>
                </a:lnTo>
                <a:lnTo>
                  <a:pt x="29260" y="267855"/>
                </a:lnTo>
                <a:lnTo>
                  <a:pt x="71742" y="256247"/>
                </a:lnTo>
                <a:lnTo>
                  <a:pt x="223227" y="212191"/>
                </a:lnTo>
                <a:lnTo>
                  <a:pt x="279996" y="196354"/>
                </a:lnTo>
                <a:lnTo>
                  <a:pt x="335686" y="181787"/>
                </a:lnTo>
                <a:lnTo>
                  <a:pt x="391566" y="167538"/>
                </a:lnTo>
                <a:lnTo>
                  <a:pt x="499135" y="139522"/>
                </a:lnTo>
                <a:lnTo>
                  <a:pt x="549376" y="126911"/>
                </a:lnTo>
                <a:lnTo>
                  <a:pt x="596303" y="116001"/>
                </a:lnTo>
                <a:lnTo>
                  <a:pt x="645579" y="106184"/>
                </a:lnTo>
                <a:lnTo>
                  <a:pt x="650849" y="102743"/>
                </a:lnTo>
                <a:close/>
              </a:path>
            </a:pathLst>
          </a:custGeom>
          <a:solidFill>
            <a:srgbClr val="FBC905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AC57ED5C3A334D842A1AF7E41B65CC" ma:contentTypeVersion="16" ma:contentTypeDescription="Crée un document." ma:contentTypeScope="" ma:versionID="497b0da0a7d27f7db09c5e5de8c6767a">
  <xsd:schema xmlns:xsd="http://www.w3.org/2001/XMLSchema" xmlns:xs="http://www.w3.org/2001/XMLSchema" xmlns:p="http://schemas.microsoft.com/office/2006/metadata/properties" xmlns:ns2="89bf91c0-ef08-42b2-8b93-775d4803754e" xmlns:ns3="8ad8df82-1668-4a7e-ad3f-c2705312cd54" targetNamespace="http://schemas.microsoft.com/office/2006/metadata/properties" ma:root="true" ma:fieldsID="237777304fa2a04f48bb50fb789f7cf4" ns2:_="" ns3:_="">
    <xsd:import namespace="89bf91c0-ef08-42b2-8b93-775d4803754e"/>
    <xsd:import namespace="8ad8df82-1668-4a7e-ad3f-c2705312cd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Typededoc" minOccurs="0"/>
                <xsd:element ref="ns2:D_x00e9_tail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bf91c0-ef08-42b2-8b93-775d480375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Typededoc" ma:index="12" nillable="true" ma:displayName="Type de doc" ma:format="Dropdown" ma:indexed="true" ma:internalName="Typededoc">
      <xsd:simpleType>
        <xsd:restriction base="dms:Choice">
          <xsd:enumeration value="Docs de référence"/>
          <xsd:enumeration value="Docs personnalisés"/>
        </xsd:restriction>
      </xsd:simpleType>
    </xsd:element>
    <xsd:element name="D_x00e9_tails" ma:index="13" nillable="true" ma:displayName="Détails" ma:format="Dropdown" ma:internalName="D_x00e9_tails">
      <xsd:simpleType>
        <xsd:restriction base="dms:Choice">
          <xsd:enumeration value="Template"/>
          <xsd:enumeration value="Formulaire"/>
          <xsd:enumeration value="Autre"/>
          <xsd:enumeration value="Procedure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63e13a61-b2c7-4246-b1e6-f08b241a42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d8df82-1668-4a7e-ad3f-c2705312cd5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2eabd05-6c44-4b80-a6d4-1ccaa25a2e06}" ma:internalName="TaxCatchAll" ma:showField="CatchAllData" ma:web="8ad8df82-1668-4a7e-ad3f-c2705312cd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ededoc xmlns="89bf91c0-ef08-42b2-8b93-775d4803754e" xsi:nil="true"/>
    <D_x00e9_tails xmlns="89bf91c0-ef08-42b2-8b93-775d4803754e" xsi:nil="true"/>
    <TaxCatchAll xmlns="8ad8df82-1668-4a7e-ad3f-c2705312cd54" xsi:nil="true"/>
    <lcf76f155ced4ddcb4097134ff3c332f xmlns="89bf91c0-ef08-42b2-8b93-775d4803754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B667C52-5F7A-42B6-BA39-799F6230776C}"/>
</file>

<file path=customXml/itemProps2.xml><?xml version="1.0" encoding="utf-8"?>
<ds:datastoreItem xmlns:ds="http://schemas.openxmlformats.org/officeDocument/2006/customXml" ds:itemID="{9316B219-3F35-42B1-A9FE-82CB800ABB87}"/>
</file>

<file path=customXml/itemProps3.xml><?xml version="1.0" encoding="utf-8"?>
<ds:datastoreItem xmlns:ds="http://schemas.openxmlformats.org/officeDocument/2006/customXml" ds:itemID="{74B30204-0B35-4AB8-890A-80E0552F1DA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659</Words>
  <Application>Microsoft Office PowerPoint</Application>
  <PresentationFormat>Personnalisé</PresentationFormat>
  <Paragraphs>53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Calibri</vt:lpstr>
      <vt:lpstr>Montserrat</vt:lpstr>
      <vt:lpstr>Montserrat Medium</vt:lpstr>
      <vt:lpstr>Montserrat SemiBold</vt:lpstr>
      <vt:lpstr>Office Theme</vt:lpstr>
      <vt:lpstr>Présentation PowerPoint</vt:lpstr>
      <vt:lpstr>Comment accéder à votre coffre-fort numérique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Flyer Adhesion Purl</dc:title>
  <cp:lastModifiedBy>DAS-NEVES Kelly</cp:lastModifiedBy>
  <cp:revision>1</cp:revision>
  <dcterms:created xsi:type="dcterms:W3CDTF">2025-06-17T15:04:09Z</dcterms:created>
  <dcterms:modified xsi:type="dcterms:W3CDTF">2025-06-17T15:04:15Z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2024-02-28T00:00:00Z</vt:filetime>
  </property>
  <property fmtid="{D5CDD505-2E9C-101B-9397-08002B2CF9AE}" pid="3" name="Creator">
    <vt:lpwstr>Adobe Illustrator 27.3 (Windows)</vt:lpwstr>
  </property>
  <property fmtid="{D5CDD505-2E9C-101B-9397-08002B2CF9AE}" pid="4" name="LastSaved">
    <vt:filetime>2025-06-17T00:00:00Z</vt:filetime>
  </property>
  <property fmtid="{D5CDD505-2E9C-101B-9397-08002B2CF9AE}" pid="5" name="Producer">
    <vt:lpwstr>Adobe PDF library 17.00</vt:lpwstr>
  </property>
  <property fmtid="{D5CDD505-2E9C-101B-9397-08002B2CF9AE}" pid="6" name="ContentTypeId">
    <vt:lpwstr>0x01010010AC57ED5C3A334D842A1AF7E41B65CC</vt:lpwstr>
  </property>
</Properties>
</file>