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0" r:id="rId5"/>
    <p:sldMasterId id="2147483717" r:id="rId6"/>
    <p:sldMasterId id="2147483741" r:id="rId7"/>
    <p:sldMasterId id="2147483764" r:id="rId8"/>
    <p:sldMasterId id="2147483788" r:id="rId9"/>
    <p:sldMasterId id="2147483808" r:id="rId10"/>
    <p:sldMasterId id="2147483831" r:id="rId11"/>
  </p:sldMasterIdLst>
  <p:notesMasterIdLst>
    <p:notesMasterId r:id="rId31"/>
  </p:notesMasterIdLst>
  <p:sldIdLst>
    <p:sldId id="257" r:id="rId12"/>
    <p:sldId id="318" r:id="rId13"/>
    <p:sldId id="2147374700" r:id="rId14"/>
    <p:sldId id="2147374701" r:id="rId15"/>
    <p:sldId id="2147374721" r:id="rId16"/>
    <p:sldId id="2147374703" r:id="rId17"/>
    <p:sldId id="2147374717" r:id="rId18"/>
    <p:sldId id="2147374704" r:id="rId19"/>
    <p:sldId id="1397" r:id="rId20"/>
    <p:sldId id="2147374718" r:id="rId21"/>
    <p:sldId id="2147374705" r:id="rId22"/>
    <p:sldId id="2147374706" r:id="rId23"/>
    <p:sldId id="2147374707" r:id="rId24"/>
    <p:sldId id="2147374710" r:id="rId25"/>
    <p:sldId id="2147374719" r:id="rId26"/>
    <p:sldId id="2147374708" r:id="rId27"/>
    <p:sldId id="2147374712" r:id="rId28"/>
    <p:sldId id="2147374715" r:id="rId29"/>
    <p:sldId id="214737470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FEE39-1513-EC99-FA7F-A8B5198353F9}" name="DAS-NEVES Kelly" initials="DK" userId="S::kelly.das-neves@docaposte.fr::a91a96d4-370a-45e2-a351-cd2b7941614f" providerId="AD"/>
  <p188:author id="{A9FC6759-7235-71F6-4A63-4FA858418FA6}" name="ARETE Elodie" initials="AE" userId="S::elodie.arete@docaposte.fr::ec9f1fbb-f223-4998-ab6b-38ac20db1c9b" providerId="AD"/>
  <p188:author id="{81D1B3A2-5564-C7F6-D44E-7D42F8367A34}" name="HADDAD Sahar" initials="HS" userId="S::sahar.haddad@docaposte.fr::68cc7506-0d58-401b-bfeb-d46bc1bc5572" providerId="AD"/>
  <p188:author id="{245DC0FA-1074-7B1E-C906-339C6EF80024}" name="COLBERT Veronique" initials="CV" userId="S::veronique.colbert@laposte.fr::318f0300-7ddb-45f7-83d8-9a013e0b82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FF"/>
    <a:srgbClr val="008000"/>
    <a:srgbClr val="D9F2D0"/>
    <a:srgbClr val="FFCE03"/>
    <a:srgbClr val="DDEAF7"/>
    <a:srgbClr val="FAFAFC"/>
    <a:srgbClr val="1B00FF"/>
    <a:srgbClr val="0272E3"/>
    <a:srgbClr val="FFFFFF"/>
    <a:srgbClr val="FFE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4C337-A31F-7B57-6F03-972364C2B622}" v="6" dt="2025-09-05T09:08:16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1264C337-A31F-7B57-6F03-972364C2B622}"/>
    <pc:docChg chg="delSld">
      <pc:chgData name="DAS-NEVES Kelly" userId="S::kelly.das-neves@docaposte.fr::a91a96d4-370a-45e2-a351-cd2b7941614f" providerId="AD" clId="Web-{1264C337-A31F-7B57-6F03-972364C2B622}" dt="2025-09-05T09:08:16.767" v="0"/>
      <pc:docMkLst>
        <pc:docMk/>
      </pc:docMkLst>
      <pc:sldChg chg="del">
        <pc:chgData name="DAS-NEVES Kelly" userId="S::kelly.das-neves@docaposte.fr::a91a96d4-370a-45e2-a351-cd2b7941614f" providerId="AD" clId="Web-{1264C337-A31F-7B57-6F03-972364C2B622}" dt="2025-09-05T09:08:16.767" v="0"/>
        <pc:sldMkLst>
          <pc:docMk/>
          <pc:sldMk cId="837057563" sldId="2147374720"/>
        </pc:sldMkLst>
      </pc:sldChg>
    </pc:docChg>
  </pc:docChgLst>
  <pc:docChgLst>
    <pc:chgData name="DAS-NEVES Kelly" userId="S::kelly.das-neves@docaposte.fr::a91a96d4-370a-45e2-a351-cd2b7941614f" providerId="AD" clId="Web-{0222AD31-B960-9F10-60A0-091B6B1C2AC7}"/>
    <pc:docChg chg="addSld modSld">
      <pc:chgData name="DAS-NEVES Kelly" userId="S::kelly.das-neves@docaposte.fr::a91a96d4-370a-45e2-a351-cd2b7941614f" providerId="AD" clId="Web-{0222AD31-B960-9F10-60A0-091B6B1C2AC7}" dt="2025-06-23T14:31:03.429" v="6"/>
      <pc:docMkLst>
        <pc:docMk/>
      </pc:docMkLst>
      <pc:sldChg chg="addSp modSp add">
        <pc:chgData name="DAS-NEVES Kelly" userId="S::kelly.das-neves@docaposte.fr::a91a96d4-370a-45e2-a351-cd2b7941614f" providerId="AD" clId="Web-{0222AD31-B960-9F10-60A0-091B6B1C2AC7}" dt="2025-06-23T14:31:03.429" v="6"/>
        <pc:sldMkLst>
          <pc:docMk/>
          <pc:sldMk cId="197697239" sldId="2147374721"/>
        </pc:sldMkLst>
      </pc:sldChg>
    </pc:docChg>
  </pc:docChgLst>
  <pc:docChgLst>
    <pc:chgData name="DAS-NEVES Kelly" userId="S::kelly.das-neves@docaposte.fr::a91a96d4-370a-45e2-a351-cd2b7941614f" providerId="AD" clId="Web-{9E11B4CF-0BFD-3692-A40F-3829017FFE69}"/>
    <pc:docChg chg="modSld">
      <pc:chgData name="DAS-NEVES Kelly" userId="S::kelly.das-neves@docaposte.fr::a91a96d4-370a-45e2-a351-cd2b7941614f" providerId="AD" clId="Web-{9E11B4CF-0BFD-3692-A40F-3829017FFE69}" dt="2025-06-25T13:38:48.676" v="271"/>
      <pc:docMkLst>
        <pc:docMk/>
      </pc:docMkLst>
      <pc:sldChg chg="addSp delSp modSp">
        <pc:chgData name="DAS-NEVES Kelly" userId="S::kelly.das-neves@docaposte.fr::a91a96d4-370a-45e2-a351-cd2b7941614f" providerId="AD" clId="Web-{9E11B4CF-0BFD-3692-A40F-3829017FFE69}" dt="2025-06-25T13:38:48.676" v="271"/>
        <pc:sldMkLst>
          <pc:docMk/>
          <pc:sldMk cId="197697239" sldId="2147374721"/>
        </pc:sldMkLst>
      </pc:sldChg>
    </pc:docChg>
  </pc:docChgLst>
  <pc:docChgLst>
    <pc:chgData name="DAS-NEVES Kelly" userId="S::kelly.das-neves@docaposte.fr::a91a96d4-370a-45e2-a351-cd2b7941614f" providerId="AD" clId="Web-{D906757A-EA23-38CD-CD01-DCC5D1E18EF0}"/>
    <pc:docChg chg="modSld">
      <pc:chgData name="DAS-NEVES Kelly" userId="S::kelly.das-neves@docaposte.fr::a91a96d4-370a-45e2-a351-cd2b7941614f" providerId="AD" clId="Web-{D906757A-EA23-38CD-CD01-DCC5D1E18EF0}" dt="2025-06-24T13:39:07.092" v="39" actId="1076"/>
      <pc:docMkLst>
        <pc:docMk/>
      </pc:docMkLst>
      <pc:sldChg chg="addSp delSp modSp">
        <pc:chgData name="DAS-NEVES Kelly" userId="S::kelly.das-neves@docaposte.fr::a91a96d4-370a-45e2-a351-cd2b7941614f" providerId="AD" clId="Web-{D906757A-EA23-38CD-CD01-DCC5D1E18EF0}" dt="2025-06-24T13:35:11.926" v="2" actId="1076"/>
        <pc:sldMkLst>
          <pc:docMk/>
          <pc:sldMk cId="3126732655" sldId="2147374701"/>
        </pc:sldMkLst>
      </pc:sldChg>
      <pc:sldChg chg="addSp delSp">
        <pc:chgData name="DAS-NEVES Kelly" userId="S::kelly.das-neves@docaposte.fr::a91a96d4-370a-45e2-a351-cd2b7941614f" providerId="AD" clId="Web-{D906757A-EA23-38CD-CD01-DCC5D1E18EF0}" dt="2025-06-24T13:36:43.450" v="8"/>
        <pc:sldMkLst>
          <pc:docMk/>
          <pc:sldMk cId="3309551775" sldId="2147374703"/>
        </pc:sldMkLst>
      </pc:sldChg>
      <pc:sldChg chg="addSp delSp modSp">
        <pc:chgData name="DAS-NEVES Kelly" userId="S::kelly.das-neves@docaposte.fr::a91a96d4-370a-45e2-a351-cd2b7941614f" providerId="AD" clId="Web-{D906757A-EA23-38CD-CD01-DCC5D1E18EF0}" dt="2025-06-24T13:37:11.400" v="11" actId="1076"/>
        <pc:sldMkLst>
          <pc:docMk/>
          <pc:sldMk cId="1500804799" sldId="2147374707"/>
        </pc:sldMkLst>
      </pc:sldChg>
      <pc:sldChg chg="addSp delSp modSp">
        <pc:chgData name="DAS-NEVES Kelly" userId="S::kelly.das-neves@docaposte.fr::a91a96d4-370a-45e2-a351-cd2b7941614f" providerId="AD" clId="Web-{D906757A-EA23-38CD-CD01-DCC5D1E18EF0}" dt="2025-06-24T13:38:10.074" v="21" actId="1076"/>
        <pc:sldMkLst>
          <pc:docMk/>
          <pc:sldMk cId="1144305002" sldId="2147374708"/>
        </pc:sldMkLst>
      </pc:sldChg>
      <pc:sldChg chg="addSp delSp modSp">
        <pc:chgData name="DAS-NEVES Kelly" userId="S::kelly.das-neves@docaposte.fr::a91a96d4-370a-45e2-a351-cd2b7941614f" providerId="AD" clId="Web-{D906757A-EA23-38CD-CD01-DCC5D1E18EF0}" dt="2025-06-24T13:39:07.092" v="39" actId="1076"/>
        <pc:sldMkLst>
          <pc:docMk/>
          <pc:sldMk cId="1630853723" sldId="21473747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b="0" i="0" u="none" baseline="0"/>
              <a:t>TEST TEST TEST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66B4DFD-D294-469D-8BC5-DD6549D0EFF2}" type="slidenum">
              <a:r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817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15BC-6B81-A412-38F0-4D44B45F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FE529-ECFD-CC67-5EFF-017452342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2E472-1939-24D4-438F-99230BFC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650CE-E42A-3DD9-0686-04ABF6508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7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E99D-B635-5413-B0D2-8454A576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BF7C7-90B7-5230-597F-7FB0708D6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022104-5645-511F-6F2A-E55FB6FC6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CEA04-A387-6F4E-AF23-B81F07F3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787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44BE-AA2C-B447-C77D-2BA849F6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74CA4-05FD-D129-A19F-8FE677ED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24741-5185-4DAD-ACE1-DA6168E7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E76357-479C-59AA-DEF7-2446BB1F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453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F1A4-8B6D-43C5-DDBB-CC2DC708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825F7-1235-5125-858B-971EE73BF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59E093-730E-9219-AD01-17B0E6387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0CBD5-254B-0CB9-015F-158CD9609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59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360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6304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21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96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30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948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755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820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0756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633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433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08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851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883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69212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4792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31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21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6263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071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0332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92175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496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4701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000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2589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73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50812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880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47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3965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85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94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879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391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056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087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682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5027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459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7321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74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0959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02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378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7352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47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6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4171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01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1551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906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7480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043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1894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81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889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408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9887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1644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740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47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72700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027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04891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285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718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60246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79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70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4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727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4582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891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67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365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48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557184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2167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400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08327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590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3987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9443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658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678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5502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F0A-5340-4CB3-90A4-33236D024A67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2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FCF-C033-4D7A-954B-840FAB21000D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781-D891-42AF-930A-174FAE8C2D4E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151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5_b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79D5CD6E-2E44-5E4D-A1C9-D27805D1BC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9661" y="64064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fld id="{36909883-5A3F-4527-8BD4-411D3114571C}" type="datetime1">
              <a:rPr lang="fr-FR" smtClean="0"/>
              <a:t>05/09/2025</a:t>
            </a:fld>
            <a:endParaRPr lang="fr-FR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0BAB942-32D6-1141-8CEB-C5D7606EA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24400" y="641397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B206F38-D87D-1D43-8E79-57D91D86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C7B9E5-988F-9646-B972-5FA66A89CFAC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44C36F-B3F1-5240-909E-D770DE62638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4770E3-1158-E74D-A229-AA6ECC8F32DD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is et blc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AEF9C-EEB4-A14E-A351-57DB50BF7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1B57DD-1FF3-7E4A-875C-9D142649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7" y="-6026"/>
            <a:ext cx="7544213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54491-B64A-FC48-9537-64EAA9ACD54C}"/>
              </a:ext>
            </a:extLst>
          </p:cNvPr>
          <p:cNvSpPr/>
          <p:nvPr userDrawn="1"/>
        </p:nvSpPr>
        <p:spPr>
          <a:xfrm>
            <a:off x="685388" y="1347805"/>
            <a:ext cx="10821224" cy="493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9E795CDC-380E-E547-AA12-4885D8E44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7" y="1482540"/>
            <a:ext cx="10821223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712071-3E74-6D4C-97B7-444E111776A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5CCD68-636C-4945-998C-DF34F2FF6C5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581D318-FBCF-B447-BB80-C395FC028701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ull pois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CEA72-7D74-BE4E-B6CF-27ED3835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AAF001C-F01B-0C47-BA34-18A2F6D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7C7235-5835-E94F-8694-2EC93C739ABF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E03026-2A2A-404D-8D47-8C971F708222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A6BBEFE-D986-4F46-B32B-6F816D6C75D3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3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89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5790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275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795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8835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945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882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3388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23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466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297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62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49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089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7214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0086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4506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397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9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27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711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924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215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3353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360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380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3012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34122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12811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799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009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690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457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893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76287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6145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264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984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7067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79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8365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554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472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946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7588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398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174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3892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321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299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483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141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71962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760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632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0245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7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21487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044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624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661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684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3123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14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254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86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35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700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2454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626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984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60818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5685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9828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9925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3188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990088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1114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511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0939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62" r:id="rId21"/>
    <p:sldLayoutId id="2147483664" r:id="rId22"/>
    <p:sldLayoutId id="214748366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10" Type="http://schemas.openxmlformats.org/officeDocument/2006/relationships/image" Target="../media/image21.png"/><Relationship Id="rId4" Type="http://schemas.openxmlformats.org/officeDocument/2006/relationships/image" Target="../media/image50.png"/><Relationship Id="rId9" Type="http://schemas.openxmlformats.org/officeDocument/2006/relationships/hyperlink" Target="https://aide.digiposte.fr/contac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>
              <a:ea typeface="Calibri"/>
            </a:endParaRPr>
          </a:p>
        </p:txBody>
      </p:sp>
      <p:pic>
        <p:nvPicPr>
          <p:cNvPr id="2" name="Image 1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F9FB6E6-138C-2E52-863D-39964B30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8" y="2398972"/>
            <a:ext cx="3743325" cy="32956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449894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Improve your employees' experience by depositing your payslips in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2025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BC1F-B2FC-DEA4-783F-C7DBC8D1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BBD65B-5473-C934-1E80-A432054B9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your employees?</a:t>
            </a:r>
            <a:br>
              <a:rPr lang="en">
                <a:latin typeface="Montserrat"/>
              </a:rPr>
            </a:br>
            <a:endParaRPr lang="en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F0ED41-16BE-F97A-160D-40CF065541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 algn="l" rtl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7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38" y="3175"/>
            <a:ext cx="11371262" cy="1365250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 digital space to make administrative procedures easier 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personal digital safe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free of charge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with storage capacity of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5 GB storage capacity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Documents are automatically filed in the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dedicated folder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notification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is sent each time a document is filed by the employer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2329" y="5064434"/>
            <a:ext cx="4717057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secure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solution, 100% hosted in France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to centralize all their important documents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happens if the employee moves to another company? </a:t>
            </a:r>
            <a:endParaRPr lang="en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Their Digiposte account follows them everywhere! 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They will continue to have access to their safe and payslips at all times.</a:t>
            </a:r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This is why Digiposte recommends using a personal e-mail address when activating the digital safe.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Digiposte, more than just payslips!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54719" y="4638111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 Using the mobile app  </a:t>
            </a:r>
            <a:endParaRPr lang="en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9006592" y="4642944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Using the website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49678" y="3738498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9008932" y="3673990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Do your employees need their documents for administrative procedures? </a:t>
            </a:r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96653" y="2489231"/>
            <a:ext cx="317833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With Digiposte, they can find all their documents wherever they are, 24/7.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311638"/>
            <a:ext cx="493252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rgbClr val="3333FF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en" sz="1400" b="0" i="0" u="none" baseline="0">
                <a:solidFill>
                  <a:srgbClr val="787878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allows your employees to enjoy the following benefits: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5314AFB-90DA-45EE-0345-8CF1319BD04D}"/>
              </a:ext>
            </a:extLst>
          </p:cNvPr>
          <p:cNvGrpSpPr/>
          <p:nvPr/>
        </p:nvGrpSpPr>
        <p:grpSpPr>
          <a:xfrm>
            <a:off x="779251" y="197295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3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Automatically sent and received the same day</a:t>
              </a:r>
              <a:endParaRPr lang="en" sz="1200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64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Delivery by post takes an average of 4 days.</a:t>
              </a:r>
              <a:endParaRPr lang="en" sz="1200">
                <a:solidFill>
                  <a:srgbClr val="008000"/>
                </a:solidFill>
                <a:latin typeface="Montserrat"/>
              </a:endParaRP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2905549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Centralization of important documents</a:t>
              </a:r>
              <a:endParaRPr lang="en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Bills, ID, driver's license,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3815401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Preparing administrative procedures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Renewal of identity documents, rental applications, mortgages,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4935653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Sharing documents with a third party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selection or via trusted contacts.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Automatic document reception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employees can retrieve, store and consult their personal documents from their Digiposte.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pPr algn="l" rtl="0"/>
            <a:r>
              <a:rPr lang="en" sz="1400" b="1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How does it work?</a:t>
            </a: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Your employees can connect organizations to receive documents automatically from their departments and suppliers in their Digiposte.</a:t>
            </a:r>
          </a:p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Once connected, they will be notified of each new document received from their organization.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4019471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235713"/>
            <a:ext cx="35021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Are their children's transcripts on Pronote? </a:t>
            </a:r>
            <a:endParaRPr lang="en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648231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They can also be automatically archived in Digiposte 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351507"/>
            <a:ext cx="457200" cy="457200"/>
          </a:xfrm>
          <a:prstGeom prst="rect">
            <a:avLst/>
          </a:prstGeom>
        </p:spPr>
      </p:pic>
      <p:pic>
        <p:nvPicPr>
          <p:cNvPr id="3" name="Image 2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642E5723-D0FD-E2F7-4FBF-2149B2D8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98" y="1533525"/>
            <a:ext cx="62388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72331"/>
            <a:ext cx="5137377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Secure document centralization</a:t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Payslips, licenses, IDs, invoices, guarantees, proof of address, etc.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3061057"/>
            <a:ext cx="514117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anytime, anywhere</a:t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Moving house, fire, lost document, defective document, foreign travel, etc.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72694"/>
            <a:ext cx="546774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Save time on administrative procedures</a:t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Tax returns, mortgages, preparing for retirement, APL applications, etc.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should you do if your employees have questions about their Digiposte digital safe? </a:t>
            </a:r>
            <a:endParaRPr lang="en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See our online guide: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Ask a question to the Digiposte chatbot</a:t>
            </a: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Make sure they have the information they need to activate their account (code 1 / code 2), and pass it on to local HR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Digiposte customer service using the contact form: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https://aide.digiposte.fr/contact</a:t>
            </a:r>
            <a:r>
              <a:rPr lang="en" sz="1200" b="0" i="1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or by phone (fees apply)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9239345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In short, how does Digiposte simplify administrative procedures for employees?</a:t>
            </a:r>
          </a:p>
        </p:txBody>
      </p:sp>
    </p:spTree>
    <p:extLst>
      <p:ext uri="{BB962C8B-B14F-4D97-AF65-F5344CB8AC3E}">
        <p14:creationId xmlns:p14="http://schemas.microsoft.com/office/powerpoint/2010/main" val="358393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BDB0-FBCF-73C0-95BE-052A5C0E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8064B71-8A47-9D00-4F7F-C2F607BA1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Support throughout your project </a:t>
            </a:r>
            <a:br>
              <a:rPr lang="en"/>
            </a:b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705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How can you support your employees?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487922"/>
            <a:ext cx="5447125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offers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communication kits for employees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ensure greater acceptance of the solution.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F3492B7-1F9A-10F3-4F75-B879BBCEE2D3}"/>
              </a:ext>
            </a:extLst>
          </p:cNvPr>
          <p:cNvGrpSpPr/>
          <p:nvPr/>
        </p:nvGrpSpPr>
        <p:grpSpPr>
          <a:xfrm>
            <a:off x="779250" y="2616973"/>
            <a:ext cx="5414738" cy="727054"/>
            <a:chOff x="779251" y="2509524"/>
            <a:chExt cx="5414738" cy="727054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1F90D6EF-DC09-28C9-9102-07EC2E887D7D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56094C9A-0F1A-092E-FDA1-0975BF8A3A37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reassuring, positive communication that inspires desire. 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CF921C-3091-9EBB-9B3C-7ABC2924F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9DA4EF-D511-FA1C-AC17-C5AD38FFECA1}"/>
              </a:ext>
            </a:extLst>
          </p:cNvPr>
          <p:cNvGrpSpPr/>
          <p:nvPr/>
        </p:nvGrpSpPr>
        <p:grpSpPr>
          <a:xfrm>
            <a:off x="779250" y="3426093"/>
            <a:ext cx="5425467" cy="641565"/>
            <a:chOff x="779251" y="2504576"/>
            <a:chExt cx="5425467" cy="64156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B3C3988B-DF76-C089-775B-EB27931B2C90}"/>
                </a:ext>
              </a:extLst>
            </p:cNvPr>
            <p:cNvSpPr/>
            <p:nvPr/>
          </p:nvSpPr>
          <p:spPr>
            <a:xfrm>
              <a:off x="779251" y="2504576"/>
              <a:ext cx="5425467" cy="64156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99B96844-E15B-8881-D505-E8B5E8A4F2AD}"/>
                </a:ext>
              </a:extLst>
            </p:cNvPr>
            <p:cNvSpPr txBox="1"/>
            <p:nvPr/>
          </p:nvSpPr>
          <p:spPr>
            <a:xfrm>
              <a:off x="1495517" y="2689208"/>
              <a:ext cx="4599511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 detailed step-by-step guide to help them on their way.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F0D3C3F-7B28-064B-3E7D-B90B6209B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9698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A54E0F-E697-EC92-FA1C-4818D41D7E32}"/>
              </a:ext>
            </a:extLst>
          </p:cNvPr>
          <p:cNvGrpSpPr/>
          <p:nvPr/>
        </p:nvGrpSpPr>
        <p:grpSpPr>
          <a:xfrm>
            <a:off x="779250" y="4267261"/>
            <a:ext cx="5430415" cy="869101"/>
            <a:chOff x="779251" y="2509524"/>
            <a:chExt cx="5430415" cy="869101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1884B09-A936-0F6B-D340-E198506C9927}"/>
                </a:ext>
              </a:extLst>
            </p:cNvPr>
            <p:cNvSpPr/>
            <p:nvPr/>
          </p:nvSpPr>
          <p:spPr>
            <a:xfrm>
              <a:off x="779251" y="2509524"/>
              <a:ext cx="5430415" cy="869101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52CCB739-B101-54CD-F1E9-70E2091DDA39}"/>
                </a:ext>
              </a:extLst>
            </p:cNvPr>
            <p:cNvSpPr txBox="1"/>
            <p:nvPr/>
          </p:nvSpPr>
          <p:spPr>
            <a:xfrm>
              <a:off x="1495517" y="2639210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Avoid contacts between employees and HR by communicating all the necessary information in advance.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45C9D3-74F4-062D-3C9C-844D352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95428"/>
              <a:ext cx="457200" cy="457200"/>
            </a:xfrm>
            <a:prstGeom prst="rect">
              <a:avLst/>
            </a:prstGeom>
            <a:grpFill/>
          </p:spPr>
        </p:pic>
      </p:grpSp>
      <p:pic>
        <p:nvPicPr>
          <p:cNvPr id="3" name="Image 2" descr="Une image contenant ordinateur, texte, Appareils électroniques, Visage humain&#10;&#10;Le contenu généré par l’IA peut être incorrect.">
            <a:extLst>
              <a:ext uri="{FF2B5EF4-FFF2-40B4-BE49-F238E27FC236}">
                <a16:creationId xmlns:a16="http://schemas.microsoft.com/office/drawing/2014/main" id="{C6BF9864-DAEC-5771-E14E-1B5B618BF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21" y="857250"/>
            <a:ext cx="34480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37D3-5841-0FEC-A88F-648E032A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Appareils électroniques, texte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7E7EEF-DC1A-8681-ABA0-5652DB9E3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3" y="3327986"/>
            <a:ext cx="4429409" cy="2669665"/>
          </a:xfrm>
          <a:prstGeom prst="rect">
            <a:avLst/>
          </a:prstGeom>
        </p:spPr>
      </p:pic>
      <p:sp>
        <p:nvSpPr>
          <p:cNvPr id="33" name="ZoneTexte 25">
            <a:extLst>
              <a:ext uri="{FF2B5EF4-FFF2-40B4-BE49-F238E27FC236}">
                <a16:creationId xmlns:a16="http://schemas.microsoft.com/office/drawing/2014/main" id="{0A2858B9-C171-4445-B0B3-750FF354E091}"/>
              </a:ext>
            </a:extLst>
          </p:cNvPr>
          <p:cNvSpPr txBox="1"/>
          <p:nvPr/>
        </p:nvSpPr>
        <p:spPr>
          <a:xfrm>
            <a:off x="5846333" y="1049378"/>
            <a:ext cx="4398319" cy="622047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b="0" i="0" u="none" baseline="0">
                <a:latin typeface="Montserrat"/>
                <a:ea typeface="Montserrat"/>
                <a:cs typeface="Montserrat"/>
              </a:rPr>
              <a:t>Free standard communication kit </a:t>
            </a:r>
            <a:endParaRPr lang="en" b="0"/>
          </a:p>
        </p:txBody>
      </p:sp>
      <p:sp>
        <p:nvSpPr>
          <p:cNvPr id="102" name="ZoneTexte 25">
            <a:extLst>
              <a:ext uri="{FF2B5EF4-FFF2-40B4-BE49-F238E27FC236}">
                <a16:creationId xmlns:a16="http://schemas.microsoft.com/office/drawing/2014/main" id="{763CA2E7-08EB-CCDB-CA83-52424A5EE205}"/>
              </a:ext>
            </a:extLst>
          </p:cNvPr>
          <p:cNvSpPr txBox="1"/>
          <p:nvPr/>
        </p:nvSpPr>
        <p:spPr>
          <a:xfrm>
            <a:off x="848117" y="1051818"/>
            <a:ext cx="1832451" cy="61499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b="0" i="0" u="none" baseline="0">
                <a:latin typeface="Montserrat"/>
                <a:ea typeface="Montserrat"/>
                <a:cs typeface="Montserrat"/>
              </a:rPr>
              <a:t>Assistance   </a:t>
            </a:r>
            <a:endParaRPr lang="en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AF7BCB-80BC-54DF-89A3-010FD0285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Details of the support package for your employees </a:t>
            </a:r>
            <a:endParaRPr lang="en" sz="24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EE1779-500E-21DA-4EE9-9B9E5417B792}"/>
              </a:ext>
            </a:extLst>
          </p:cNvPr>
          <p:cNvSpPr/>
          <p:nvPr/>
        </p:nvSpPr>
        <p:spPr>
          <a:xfrm>
            <a:off x="5848531" y="1884194"/>
            <a:ext cx="861975" cy="257743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Posters</a:t>
            </a:r>
            <a:endParaRPr lang="en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B9BA07-BADB-CE05-1B99-1D18EB4675A2}"/>
              </a:ext>
            </a:extLst>
          </p:cNvPr>
          <p:cNvSpPr/>
          <p:nvPr/>
        </p:nvSpPr>
        <p:spPr>
          <a:xfrm>
            <a:off x="5844723" y="2623209"/>
            <a:ext cx="676184" cy="273367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Flyer</a:t>
            </a:r>
            <a:endParaRPr lang="en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723243-1C17-5DB5-D098-9744AD1442DE}"/>
              </a:ext>
            </a:extLst>
          </p:cNvPr>
          <p:cNvSpPr/>
          <p:nvPr/>
        </p:nvSpPr>
        <p:spPr>
          <a:xfrm>
            <a:off x="5846764" y="29910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Tutorial</a:t>
            </a:r>
            <a:endParaRPr lang="e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4848E2-A074-2AE3-0B48-99F6AC52ABB2}"/>
              </a:ext>
            </a:extLst>
          </p:cNvPr>
          <p:cNvSpPr/>
          <p:nvPr/>
        </p:nvSpPr>
        <p:spPr>
          <a:xfrm>
            <a:off x="5844380" y="2265330"/>
            <a:ext cx="1707217" cy="248325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Refusal form</a:t>
            </a:r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81A15-21F2-3181-F1A7-C4CA9A2157CC}"/>
              </a:ext>
            </a:extLst>
          </p:cNvPr>
          <p:cNvSpPr/>
          <p:nvPr/>
        </p:nvSpPr>
        <p:spPr>
          <a:xfrm>
            <a:off x="850238" y="1825578"/>
            <a:ext cx="1815805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Company help site</a:t>
            </a:r>
            <a:endParaRPr lang="e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AE6B1-C506-AB38-EADA-D960A75AA767}"/>
              </a:ext>
            </a:extLst>
          </p:cNvPr>
          <p:cNvSpPr/>
          <p:nvPr/>
        </p:nvSpPr>
        <p:spPr>
          <a:xfrm>
            <a:off x="846430" y="2548607"/>
            <a:ext cx="1267666" cy="257382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Chatbot</a:t>
            </a:r>
            <a:endParaRPr lang="en" sz="1200" err="1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86C47-9D51-6C3B-E110-AD6D52FE3937}"/>
              </a:ext>
            </a:extLst>
          </p:cNvPr>
          <p:cNvSpPr/>
          <p:nvPr/>
        </p:nvSpPr>
        <p:spPr>
          <a:xfrm>
            <a:off x="848471" y="2932483"/>
            <a:ext cx="1938365" cy="247086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Contact form</a:t>
            </a:r>
            <a:endParaRPr lang="e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66D6E-BD5A-2239-D0FF-AF05C0C4841C}"/>
              </a:ext>
            </a:extLst>
          </p:cNvPr>
          <p:cNvSpPr/>
          <p:nvPr/>
        </p:nvSpPr>
        <p:spPr>
          <a:xfrm>
            <a:off x="846086" y="2196059"/>
            <a:ext cx="3343777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 dirty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Employee assistance website</a:t>
            </a:r>
            <a:endParaRPr lang="en" dirty="0"/>
          </a:p>
        </p:txBody>
      </p:sp>
      <p:pic>
        <p:nvPicPr>
          <p:cNvPr id="6" name="Image 5" descr="Une image contenant texte, ordinateur, Visage humain, habits&#10;&#10;Le contenu généré par l’IA peut être incorrect.">
            <a:extLst>
              <a:ext uri="{FF2B5EF4-FFF2-40B4-BE49-F238E27FC236}">
                <a16:creationId xmlns:a16="http://schemas.microsoft.com/office/drawing/2014/main" id="{78B11F7C-7815-B465-89CB-8CE67253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9" y="1721303"/>
            <a:ext cx="2095500" cy="2724150"/>
          </a:xfrm>
          <a:prstGeom prst="rect">
            <a:avLst/>
          </a:prstGeom>
        </p:spPr>
      </p:pic>
      <p:pic>
        <p:nvPicPr>
          <p:cNvPr id="8" name="Image 7" descr="Une image contenant texte, capture d’écran, Téléphone mobile, gadget&#10;&#10;Le contenu généré par l’IA peut être incorrect.">
            <a:extLst>
              <a:ext uri="{FF2B5EF4-FFF2-40B4-BE49-F238E27FC236}">
                <a16:creationId xmlns:a16="http://schemas.microsoft.com/office/drawing/2014/main" id="{B9A2C2FE-11F4-704E-9A6E-622A5A483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57" y="1959428"/>
            <a:ext cx="2628900" cy="1600200"/>
          </a:xfrm>
          <a:prstGeom prst="rect">
            <a:avLst/>
          </a:prstGeom>
        </p:spPr>
      </p:pic>
      <p:pic>
        <p:nvPicPr>
          <p:cNvPr id="3" name="Image 2" descr="Une image contenant texte, Visage humain, Appareils électroniques, ordinateur&#10;&#10;Le contenu généré par l’IA peut être incorrect.">
            <a:extLst>
              <a:ext uri="{FF2B5EF4-FFF2-40B4-BE49-F238E27FC236}">
                <a16:creationId xmlns:a16="http://schemas.microsoft.com/office/drawing/2014/main" id="{13B8BEB0-AC72-077E-9215-F7F0D039C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821" y="3782786"/>
            <a:ext cx="3429000" cy="2219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AE9C02A-6048-C507-1D11-3E7A9C9FF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589" y="3258911"/>
            <a:ext cx="1733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4BE1-A36F-FA6F-660E-2E18EA99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54C3AC-C4DD-46F9-EBE8-C0C944CD54EE}"/>
              </a:ext>
            </a:extLst>
          </p:cNvPr>
          <p:cNvSpPr/>
          <p:nvPr/>
        </p:nvSpPr>
        <p:spPr>
          <a:xfrm>
            <a:off x="-1687" y="3167999"/>
            <a:ext cx="12200165" cy="1103328"/>
          </a:xfrm>
          <a:prstGeom prst="rect">
            <a:avLst/>
          </a:prstGeom>
          <a:solidFill>
            <a:srgbClr val="FFCE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C52C13-91F3-65C6-B7FC-0F6BF64A21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" y="6350"/>
            <a:ext cx="121094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Taking support for your employees a step further </a:t>
            </a:r>
            <a:endParaRPr lang="en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2237FF-94FE-E0D3-4530-31FE502137AD}"/>
              </a:ext>
            </a:extLst>
          </p:cNvPr>
          <p:cNvSpPr txBox="1"/>
          <p:nvPr/>
        </p:nvSpPr>
        <p:spPr>
          <a:xfrm>
            <a:off x="830283" y="1399309"/>
            <a:ext cx="90321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Objective: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Offer a support service tailored to your company's needs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80E1FF-DD38-1CEA-E45B-5A02C84F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7"/>
          <a:stretch/>
        </p:blipFill>
        <p:spPr>
          <a:xfrm>
            <a:off x="462372" y="2893111"/>
            <a:ext cx="1510526" cy="283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8FA-7072-C6BE-B461-B4C31B3DA17D}"/>
              </a:ext>
            </a:extLst>
          </p:cNvPr>
          <p:cNvSpPr/>
          <p:nvPr/>
        </p:nvSpPr>
        <p:spPr>
          <a:xfrm>
            <a:off x="227628" y="2322326"/>
            <a:ext cx="1979805" cy="29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Email</a:t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made-to-measure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88B92E-80A6-2420-2B01-18904B2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05" y="2893111"/>
            <a:ext cx="2955705" cy="1551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FED39-E2EF-B316-7086-D9EFE295F311}"/>
              </a:ext>
            </a:extLst>
          </p:cNvPr>
          <p:cNvSpPr/>
          <p:nvPr/>
        </p:nvSpPr>
        <p:spPr>
          <a:xfrm>
            <a:off x="6723486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Tutorial</a:t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endParaRPr lang="en">
              <a:solidFill>
                <a:srgbClr val="0A00FF"/>
              </a:solidFill>
            </a:endParaRPr>
          </a:p>
        </p:txBody>
      </p:sp>
      <p:pic>
        <p:nvPicPr>
          <p:cNvPr id="16" name="Picture 2" descr="webinar-le-guide-ultime-zoom-produit">
            <a:extLst>
              <a:ext uri="{FF2B5EF4-FFF2-40B4-BE49-F238E27FC236}">
                <a16:creationId xmlns:a16="http://schemas.microsoft.com/office/drawing/2014/main" id="{EF9DE8FD-219C-4189-D714-18EDA4BF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03" y="2893111"/>
            <a:ext cx="2259662" cy="15573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E95D72-427C-BB27-8C1D-EDC48771F8F2}"/>
              </a:ext>
            </a:extLst>
          </p:cNvPr>
          <p:cNvSpPr/>
          <p:nvPr/>
        </p:nvSpPr>
        <p:spPr>
          <a:xfrm>
            <a:off x="9674960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Dedicated</a:t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webinar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C38591-A356-DC27-B1B9-260E0DD3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443" y="2893111"/>
            <a:ext cx="1657116" cy="2268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B8B827-A25A-7035-B3AB-EDFE2D593E1D}"/>
              </a:ext>
            </a:extLst>
          </p:cNvPr>
          <p:cNvSpPr/>
          <p:nvPr/>
        </p:nvSpPr>
        <p:spPr>
          <a:xfrm>
            <a:off x="1934750" y="2322326"/>
            <a:ext cx="2462480" cy="303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Hotline 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customer service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20076-195D-B9C0-3B18-4889BF6B6430}"/>
              </a:ext>
            </a:extLst>
          </p:cNvPr>
          <p:cNvSpPr/>
          <p:nvPr/>
        </p:nvSpPr>
        <p:spPr>
          <a:xfrm>
            <a:off x="4011525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Flyer</a:t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 descr="Une image contenant texte, ordinateur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0A1F4348-5CF8-2328-DC5E-92686F166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83" y="2893111"/>
            <a:ext cx="1693787" cy="22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14D9-4E7D-9175-1ED1-35AC9C61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0B19BE1-6BFF-A5CD-FABE-A77F7433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What support do you need as an employer?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32AA6ED6-E6FE-3939-188D-183600507A67}"/>
              </a:ext>
            </a:extLst>
          </p:cNvPr>
          <p:cNvSpPr txBox="1"/>
          <p:nvPr/>
        </p:nvSpPr>
        <p:spPr>
          <a:xfrm>
            <a:off x="745124" y="1502626"/>
            <a:ext cx="5447125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With the Digicoach option, you benefit from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our services to help you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make your HR document digitization project a success.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16C2D63-555E-4DF7-E55C-A74BCE942450}"/>
              </a:ext>
            </a:extLst>
          </p:cNvPr>
          <p:cNvGrpSpPr/>
          <p:nvPr/>
        </p:nvGrpSpPr>
        <p:grpSpPr>
          <a:xfrm>
            <a:off x="801662" y="2415267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8F47E6D-99C5-5622-84CE-F558AE1A83DF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86F9331F-F127-0AFF-65DE-DC96FBAAAFBA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experience feedback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and a proven support methodology.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0799586-C027-FB69-702D-554B5AF1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D5E50B8-7E16-370E-AF54-DAD16C1178D8}"/>
              </a:ext>
            </a:extLst>
          </p:cNvPr>
          <p:cNvGrpSpPr/>
          <p:nvPr/>
        </p:nvGrpSpPr>
        <p:grpSpPr>
          <a:xfrm>
            <a:off x="801662" y="3219439"/>
            <a:ext cx="5425467" cy="844435"/>
            <a:chOff x="779251" y="2499628"/>
            <a:chExt cx="5425467" cy="84443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8264D93C-7712-2E3D-DFEA-14E5E75EA723}"/>
                </a:ext>
              </a:extLst>
            </p:cNvPr>
            <p:cNvSpPr/>
            <p:nvPr/>
          </p:nvSpPr>
          <p:spPr>
            <a:xfrm>
              <a:off x="779251" y="2499628"/>
              <a:ext cx="5425467" cy="84443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8554FCF7-6E0E-7FF5-D55F-40D71D1B82FA}"/>
                </a:ext>
              </a:extLst>
            </p:cNvPr>
            <p:cNvSpPr txBox="1"/>
            <p:nvPr/>
          </p:nvSpPr>
          <p:spPr>
            <a:xfrm>
              <a:off x="1495517" y="2624883"/>
              <a:ext cx="4599511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Remove the hurdles to adopting the digital payslip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with the help of a deployment kit provided by Digiposte.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E525CC1-3983-4AC9-8B7D-5D651466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7120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8F0944F-1FED-9F6D-45E9-2D23D32E031E}"/>
              </a:ext>
            </a:extLst>
          </p:cNvPr>
          <p:cNvGrpSpPr/>
          <p:nvPr/>
        </p:nvGrpSpPr>
        <p:grpSpPr>
          <a:xfrm>
            <a:off x="801662" y="4258529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81AB50D-C81B-6F4A-9F84-F61D68A77836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ADA16946-8D9A-C121-5978-E74EDE5E46F8}"/>
                </a:ext>
              </a:extLst>
            </p:cNvPr>
            <p:cNvSpPr txBox="1"/>
            <p:nvPr/>
          </p:nvSpPr>
          <p:spPr>
            <a:xfrm>
              <a:off x="1495517" y="2605091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Optimize your HR marketing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highlighting the benefits of the service.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3212826-2AD0-C60E-B2C4-626EE26E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17DEAE-B5CF-888F-47A0-C21186274667}"/>
              </a:ext>
            </a:extLst>
          </p:cNvPr>
          <p:cNvGrpSpPr/>
          <p:nvPr/>
        </p:nvGrpSpPr>
        <p:grpSpPr>
          <a:xfrm>
            <a:off x="801662" y="5089801"/>
            <a:ext cx="5430415" cy="761691"/>
            <a:chOff x="779251" y="2509524"/>
            <a:chExt cx="5430415" cy="761691"/>
          </a:xfrm>
          <a:solidFill>
            <a:srgbClr val="D9F2D0"/>
          </a:solidFill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96F49D9-3E87-C37E-393E-3CCB8F0C0303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15" name="ZoneTexte 26">
              <a:extLst>
                <a:ext uri="{FF2B5EF4-FFF2-40B4-BE49-F238E27FC236}">
                  <a16:creationId xmlns:a16="http://schemas.microsoft.com/office/drawing/2014/main" id="{8BD42245-33F4-3C1A-DF48-E30109177104}"/>
                </a:ext>
              </a:extLst>
            </p:cNvPr>
            <p:cNvSpPr txBox="1"/>
            <p:nvPr/>
          </p:nvSpPr>
          <p:spPr>
            <a:xfrm>
              <a:off x="1495517" y="2624884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Identify the most effective channels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and ensure quality communication.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0A958AA-3D96-24BF-ED97-50B080FA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E8289FE3-6D66-9CCF-F38C-30377E477B8B}"/>
              </a:ext>
            </a:extLst>
          </p:cNvPr>
          <p:cNvSpPr/>
          <p:nvPr/>
        </p:nvSpPr>
        <p:spPr>
          <a:xfrm>
            <a:off x="7080144" y="1588169"/>
            <a:ext cx="3606057" cy="2226423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271E911-D341-471E-4006-4D8BF49B908D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is the Digicoach option for?</a:t>
            </a:r>
            <a:endParaRPr lang="en" err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id="{4773BA73-1736-8F26-A084-E9CE3BD040CB}"/>
              </a:ext>
            </a:extLst>
          </p:cNvPr>
          <p:cNvSpPr txBox="1"/>
          <p:nvPr/>
        </p:nvSpPr>
        <p:spPr>
          <a:xfrm>
            <a:off x="7291050" y="2522849"/>
            <a:ext cx="317833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Our experts are there for you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in the change management and communication stages of the project to ensure successful deployment.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6512F2D-F864-315C-050E-F9C71090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28" name="ZoneTexte 20">
            <a:extLst>
              <a:ext uri="{FF2B5EF4-FFF2-40B4-BE49-F238E27FC236}">
                <a16:creationId xmlns:a16="http://schemas.microsoft.com/office/drawing/2014/main" id="{C136AA1E-FC4E-30EE-E90E-767E231EFC60}"/>
              </a:ext>
            </a:extLst>
          </p:cNvPr>
          <p:cNvSpPr txBox="1"/>
          <p:nvPr/>
        </p:nvSpPr>
        <p:spPr>
          <a:xfrm>
            <a:off x="7294098" y="2244033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100" b="1" i="0" u="none" baseline="0">
                <a:solidFill>
                  <a:schemeClr val="bg1"/>
                </a:solidFill>
                <a:highlight>
                  <a:srgbClr val="0A00FF"/>
                </a:highlight>
                <a:latin typeface="Montserrat"/>
                <a:ea typeface="Montserrat"/>
                <a:cs typeface="Montserrat"/>
              </a:rPr>
              <a:t>   PAID SUPPORT    </a:t>
            </a:r>
            <a:endParaRPr lang="en">
              <a:solidFill>
                <a:schemeClr val="bg1"/>
              </a:solidFill>
              <a:highlight>
                <a:srgbClr val="0A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41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3FC0F-4797-3F86-CE15-CB6E07404D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2F9EC534-F9F4-4762-A8EB-FE67C53393FF}" type="slidenum">
              <a:rPr/>
              <a:pPr algn="l"/>
              <a:t>2</a:t>
            </a:fld>
            <a:endParaRPr lang="en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Your employees' payslips in Digiposte</a:t>
            </a:r>
            <a:endParaRPr lang="en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295414"/>
            <a:ext cx="5055244" cy="10254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10000"/>
              </a:lnSpc>
              <a:spcBef>
                <a:spcPct val="0"/>
              </a:spcBef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simplify the administrative procedures of your employees,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you have chosen to deposit their payslips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each month in their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secure Digiposte digital safe.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511435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 has no access to the documents deposited in their safe!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  <a:p>
              <a:endParaRPr lang="en" sz="1200" b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advantages of Digiposte?</a:t>
            </a:r>
            <a:endParaRPr lang="en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Simple​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Confidential</a:t>
            </a:r>
            <a:endParaRPr lang="en" err="1">
              <a:solidFill>
                <a:srgbClr val="0A00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Secure</a:t>
            </a:r>
            <a:endParaRPr lang="en">
              <a:solidFill>
                <a:srgbClr val="0A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makes it easy to centralize important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important documents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to make administrative procedures easier for your employees.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Service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managed by La Poste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which guarantees hosting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100% in France,</a:t>
            </a:r>
            <a:r>
              <a:rPr lang="en" sz="14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security, durability and confidentiality of documents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connections are secured with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anti-intrusion systems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and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double authentication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en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5" name="Image 14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6" name="Image 15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17" name="Image 16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Original documents deposited</a:t>
            </a:r>
            <a:endParaRPr lang="en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57319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documents deposited in digital safes have the same value as a printed document and include: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cs typeface="Arial" panose="020B0604020202020204"/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level of certification​  </a:t>
            </a:r>
            <a:endParaRPr lang="en" sz="1400" b="1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Certified</a:t>
            </a:r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(original document with identified sender) or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uncertified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(manual addition by user).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document format​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en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Payslips are PDF documents.  Users can add other document types.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Document details </a:t>
            </a:r>
            <a:endParaRPr lang="en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Employer name, filing date, document title, weight and type of document.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6BD6C92-628C-D71C-D211-1AD8765EE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050" y="1476375"/>
            <a:ext cx="64389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474816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91449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2AE49-9C98-F790-8E96-701E54699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6DC77-3C59-7C52-E04F-8997F8AAF1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 txBox="1">
            <a:spLocks/>
          </p:cNvSpPr>
          <p:nvPr/>
        </p:nvSpPr>
        <p:spPr>
          <a:xfrm>
            <a:off x="844550" y="-6350"/>
            <a:ext cx="11347450" cy="1316038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dirty="0">
                <a:latin typeface="Montserrat"/>
              </a:rPr>
              <a:t>3 </a:t>
            </a:r>
            <a:r>
              <a:rPr lang="fr-FR" dirty="0" err="1">
                <a:latin typeface="Montserrat"/>
              </a:rPr>
              <a:t>different</a:t>
            </a:r>
            <a:r>
              <a:rPr lang="fr-FR" dirty="0">
                <a:latin typeface="Montserrat"/>
              </a:rPr>
              <a:t> and </a:t>
            </a:r>
            <a:r>
              <a:rPr lang="fr-FR" dirty="0" err="1">
                <a:latin typeface="Montserrat"/>
              </a:rPr>
              <a:t>complementary</a:t>
            </a:r>
            <a:r>
              <a:rPr lang="fr-FR" dirty="0">
                <a:latin typeface="Montserrat"/>
              </a:rPr>
              <a:t> </a:t>
            </a:r>
            <a:r>
              <a:rPr lang="fr-FR" dirty="0" err="1">
                <a:latin typeface="Montserrat"/>
              </a:rPr>
              <a:t>enrollment</a:t>
            </a:r>
            <a:r>
              <a:rPr lang="fr-FR" dirty="0">
                <a:latin typeface="Montserrat"/>
              </a:rPr>
              <a:t> </a:t>
            </a:r>
            <a:r>
              <a:rPr lang="fr-FR" dirty="0" err="1">
                <a:latin typeface="Montserrat"/>
              </a:rPr>
              <a:t>paths</a:t>
            </a:r>
            <a:endParaRPr lang="fr-FR" dirty="0" err="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211551" y="1232158"/>
            <a:ext cx="9607944" cy="3144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offers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>
                <a:latin typeface="Montserrat SemiBold"/>
                <a:ea typeface="Calibri"/>
                <a:cs typeface="Calibri"/>
              </a:rPr>
              <a:t>3 </a:t>
            </a:r>
            <a:r>
              <a:rPr lang="fr-FR" sz="1400" dirty="0" err="1">
                <a:latin typeface="Montserrat SemiBold"/>
                <a:ea typeface="Calibri"/>
                <a:cs typeface="Calibri"/>
              </a:rPr>
              <a:t>complementary</a:t>
            </a:r>
            <a:r>
              <a:rPr lang="fr-FR" sz="1400" dirty="0"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enrollment</a:t>
            </a:r>
            <a:r>
              <a:rPr lang="fr-FR" sz="1400" dirty="0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paths</a:t>
            </a:r>
            <a:r>
              <a:rPr lang="fr-FR" sz="1400" dirty="0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suit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various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company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configurations: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11551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211551" y="2347877"/>
            <a:ext cx="2033385" cy="340242"/>
            <a:chOff x="929611" y="2452577"/>
            <a:chExt cx="2033385" cy="340242"/>
          </a:xfrm>
        </p:grpSpPr>
        <p:sp>
          <p:nvSpPr>
            <p:cNvPr id="12" name="Rectangle 11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2592" y="2347877"/>
            <a:ext cx="2033385" cy="340242"/>
            <a:chOff x="929611" y="2452577"/>
            <a:chExt cx="2033385" cy="340242"/>
          </a:xfrm>
          <a:solidFill>
            <a:schemeClr val="accent5"/>
          </a:solidFill>
        </p:grpSpPr>
        <p:sp>
          <p:nvSpPr>
            <p:cNvPr id="16" name="Rectangle 15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636127" y="2347877"/>
            <a:ext cx="2562546" cy="340242"/>
            <a:chOff x="400450" y="2452577"/>
            <a:chExt cx="2562546" cy="340242"/>
          </a:xfrm>
          <a:solidFill>
            <a:schemeClr val="accent1"/>
          </a:solidFill>
        </p:grpSpPr>
        <p:sp>
          <p:nvSpPr>
            <p:cNvPr id="19" name="Rectangle 18"/>
            <p:cNvSpPr/>
            <p:nvPr/>
          </p:nvSpPr>
          <p:spPr>
            <a:xfrm>
              <a:off x="400450" y="2452577"/>
              <a:ext cx="2179717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380638" y="3467634"/>
            <a:ext cx="272902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 most commonly used by our clients.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br>
              <a:rPr lang="en-US" sz="1100" dirty="0">
                <a:latin typeface="Montserrat" panose="00000500000000000000" pitchFamily="2" charset="0"/>
              </a:rPr>
            </a:b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 employer must have</a:t>
            </a: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 their employees' email addresses.</a:t>
            </a:r>
            <a:endParaRPr lang="fr-FR" sz="1100" dirty="0">
              <a:solidFill>
                <a:srgbClr val="3D3D3D"/>
              </a:solidFill>
              <a:latin typeface="Montserrat" panose="00000500000000000000" pitchFamily="2" charset="0"/>
            </a:endParaRPr>
          </a:p>
          <a:p>
            <a:endParaRPr lang="en-US" sz="1100" dirty="0">
              <a:latin typeface="Montserrat SemiBold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  <a:ea typeface="+mn-lt"/>
                <a:cs typeface="+mn-lt"/>
              </a:rPr>
              <a:t>Employees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receive a personalized and unique email from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Digiposte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inviting them to activate their digital vault.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5316" y="3466876"/>
            <a:ext cx="272902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Ideal for companies without user email addresses.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>
                <a:solidFill>
                  <a:schemeClr val="bg2">
                    <a:lumMod val="25000"/>
                  </a:schemeClr>
                </a:solidFill>
                <a:latin typeface="Montserrat"/>
              </a:rPr>
              <a:t>Employees access a </a:t>
            </a:r>
            <a:r>
              <a:rPr lang="en-US" sz="1100">
                <a:solidFill>
                  <a:srgbClr val="0A00FF"/>
                </a:solidFill>
                <a:latin typeface="Montserrat SemiBold"/>
              </a:rPr>
              <a:t>dedicated URL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en-US" sz="1100">
                <a:solidFill>
                  <a:schemeClr val="bg2">
                    <a:lumMod val="25000"/>
                  </a:schemeClr>
                </a:solidFill>
                <a:latin typeface="Montserrat"/>
              </a:rPr>
              <a:t>shared by the company.</a:t>
            </a:r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br>
              <a:rPr lang="en-US" sz="1100" dirty="0">
                <a:latin typeface="Montserrat" panose="00000500000000000000" pitchFamily="2" charset="0"/>
              </a:rPr>
            </a:b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Example: adherer.digiposte.fr/</a:t>
            </a:r>
            <a:r>
              <a:rPr lang="en-US" sz="1100" err="1">
                <a:solidFill>
                  <a:srgbClr val="0A00FF"/>
                </a:solidFill>
                <a:latin typeface="Montserrat SemiBold"/>
              </a:rPr>
              <a:t>entreprise</a:t>
            </a:r>
            <a:endParaRPr lang="fr-FR" sz="1100" err="1">
              <a:solidFill>
                <a:srgbClr val="0A00FF"/>
              </a:solidFill>
              <a:latin typeface="Montserrat SemiBol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05214" y="3466876"/>
            <a:ext cx="2729023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users already registered 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Digiposte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They can </a:t>
            </a: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add their employer to their existing vault.</a:t>
            </a:r>
            <a:endParaRPr lang="fr-FR" sz="1100" dirty="0">
              <a:solidFill>
                <a:srgbClr val="0A00FF"/>
              </a:solidFill>
              <a:latin typeface="Montserrat SemiBold"/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Only one authentication is needed to automatically receive documents from the employer.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380638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PURL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69033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ACCES DIRECT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746636" y="2404897"/>
            <a:ext cx="2365386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Montserrat SemiBold"/>
              </a:rPr>
              <a:t>SPONTANEOUS ENROLLMENT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80638" y="2942923"/>
            <a:ext cx="18642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</a:rPr>
              <a:t>#WITH  EMAIL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25317" y="2942923"/>
            <a:ext cx="27278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  <a:latin typeface="Montserrat"/>
              </a:rPr>
              <a:t>#WITHOUT EMAIL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05213" y="2942922"/>
            <a:ext cx="2729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Montserrat"/>
              </a:rPr>
              <a:t>#DIGIPOSTE VAULT</a:t>
            </a:r>
            <a:endParaRPr lang="fr-FR" sz="16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416642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725990" y="5541344"/>
            <a:ext cx="27290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Only 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one code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is required to complete activation.</a:t>
            </a:r>
            <a:endParaRPr lang="fr-FR" sz="1000" i="1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40722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3" name="Ellipse 32"/>
          <p:cNvSpPr/>
          <p:nvPr/>
        </p:nvSpPr>
        <p:spPr>
          <a:xfrm>
            <a:off x="4708069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017417" y="5541344"/>
            <a:ext cx="2536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Two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 codes 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are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required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to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secure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activation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632149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8" name="Ellipse 37"/>
          <p:cNvSpPr/>
          <p:nvPr/>
        </p:nvSpPr>
        <p:spPr>
          <a:xfrm>
            <a:off x="7835351" y="5600411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44699" y="5548675"/>
            <a:ext cx="2536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Two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 codes 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must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be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entered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adding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the employer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9431" y="5556006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41" name="object 70">
            <a:extLst>
              <a:ext uri="{FF2B5EF4-FFF2-40B4-BE49-F238E27FC236}">
                <a16:creationId xmlns:a16="http://schemas.microsoft.com/office/drawing/2014/main" id="{3935FBC7-42B0-484A-5AD4-2F6C6D5769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982" y="2398543"/>
            <a:ext cx="347964" cy="253064"/>
          </a:xfrm>
          <a:prstGeom prst="rect">
            <a:avLst/>
          </a:prstGeom>
        </p:spPr>
      </p:pic>
      <p:sp>
        <p:nvSpPr>
          <p:cNvPr id="42" name="object 71">
            <a:extLst>
              <a:ext uri="{FF2B5EF4-FFF2-40B4-BE49-F238E27FC236}">
                <a16:creationId xmlns:a16="http://schemas.microsoft.com/office/drawing/2014/main" id="{4C43EA29-41F2-C8A9-28EA-AB33DFE445E7}"/>
              </a:ext>
            </a:extLst>
          </p:cNvPr>
          <p:cNvSpPr/>
          <p:nvPr/>
        </p:nvSpPr>
        <p:spPr>
          <a:xfrm>
            <a:off x="6759986" y="2398543"/>
            <a:ext cx="768350" cy="228600"/>
          </a:xfrm>
          <a:custGeom>
            <a:avLst/>
            <a:gdLst/>
            <a:ahLst/>
            <a:cxnLst/>
            <a:rect l="l" t="t" r="r" b="b"/>
            <a:pathLst>
              <a:path w="76835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729995" y="0"/>
                </a:lnTo>
                <a:lnTo>
                  <a:pt x="744843" y="2988"/>
                </a:lnTo>
                <a:lnTo>
                  <a:pt x="756951" y="11144"/>
                </a:lnTo>
                <a:lnTo>
                  <a:pt x="765107" y="23252"/>
                </a:lnTo>
                <a:lnTo>
                  <a:pt x="768095" y="38100"/>
                </a:lnTo>
                <a:lnTo>
                  <a:pt x="768095" y="190500"/>
                </a:lnTo>
                <a:lnTo>
                  <a:pt x="765107" y="205347"/>
                </a:lnTo>
                <a:lnTo>
                  <a:pt x="756951" y="217455"/>
                </a:lnTo>
                <a:lnTo>
                  <a:pt x="744843" y="225611"/>
                </a:lnTo>
                <a:lnTo>
                  <a:pt x="729995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72">
            <a:extLst>
              <a:ext uri="{FF2B5EF4-FFF2-40B4-BE49-F238E27FC236}">
                <a16:creationId xmlns:a16="http://schemas.microsoft.com/office/drawing/2014/main" id="{8507F517-860F-F56A-0410-24058E301A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261" y="2373905"/>
            <a:ext cx="541020" cy="274320"/>
          </a:xfrm>
          <a:prstGeom prst="rect">
            <a:avLst/>
          </a:prstGeom>
        </p:spPr>
      </p:pic>
      <p:pic>
        <p:nvPicPr>
          <p:cNvPr id="44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9150" y="2279074"/>
            <a:ext cx="536917" cy="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1. Invitation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 simple process for retrieving payslips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2. Registration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3. Discovery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Employees follow the steps to activate their digital safe from the Digiposte invitation they receive by e-mail.</a:t>
            </a:r>
            <a:endParaRPr lang="en" sz="1200" i="0">
              <a:solidFill>
                <a:srgbClr val="606060"/>
              </a:solidFill>
              <a:effectLst/>
              <a:latin typeface="Montserrat"/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They log in with the information previously communicated by your teams (code 1 / code 2).</a:t>
            </a:r>
            <a:endParaRPr lang="en" sz="1100" i="1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388139" cy="6570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Registered employees can find all the documents you've deposited in their digital safe.</a:t>
            </a:r>
            <a:endParaRPr lang="en" sz="1100" i="1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They can also register from the URL dedicated to your company: https: </a:t>
              </a:r>
              <a:r>
                <a:rPr lang="en" sz="1200" b="0" i="0" u="sng" baseline="0">
                  <a:solidFill>
                    <a:srgbClr val="205C96"/>
                  </a:solidFill>
                  <a:latin typeface="Montserrat"/>
                  <a:ea typeface="Calibri"/>
                </a:rPr>
                <a:t>//adherer.digiposte.fr/nomentreprise</a:t>
              </a:r>
              <a:endParaRPr lang="en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36208" y="5118152"/>
            <a:ext cx="3644698" cy="553955"/>
            <a:chOff x="543268" y="4890691"/>
            <a:chExt cx="3644698" cy="55395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Digiposte encourages the use of a personal e-mail address when registering for the service.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649850"/>
            <a:chOff x="543268" y="4890691"/>
            <a:chExt cx="3644698" cy="64985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Each time a deposit is made in the safe, employees receive an e-mail notification! </a:t>
              </a:r>
            </a:p>
            <a:p>
              <a:endParaRPr lang="en" sz="1200" b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35" y="1495604"/>
            <a:ext cx="3345408" cy="2022101"/>
          </a:xfrm>
          <a:prstGeom prst="rect">
            <a:avLst/>
          </a:prstGeom>
        </p:spPr>
      </p:pic>
      <p:pic>
        <p:nvPicPr>
          <p:cNvPr id="3" name="Image 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28" y="1473389"/>
            <a:ext cx="3394401" cy="205171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5F78B98-C070-10FE-9B30-71B4F091338E}"/>
              </a:ext>
            </a:extLst>
          </p:cNvPr>
          <p:cNvGrpSpPr/>
          <p:nvPr/>
        </p:nvGrpSpPr>
        <p:grpSpPr>
          <a:xfrm>
            <a:off x="634053" y="1490449"/>
            <a:ext cx="3429001" cy="2051715"/>
            <a:chOff x="634053" y="1490449"/>
            <a:chExt cx="3429001" cy="2051715"/>
          </a:xfrm>
        </p:grpSpPr>
        <p:pic>
          <p:nvPicPr>
            <p:cNvPr id="18" name="Image 17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EE3929A-5928-08DF-F38B-467A5B528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53" y="1490449"/>
              <a:ext cx="3429001" cy="205171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144EF9-B7F3-B518-CE5E-9FFF0B17939E}"/>
                </a:ext>
              </a:extLst>
            </p:cNvPr>
            <p:cNvSpPr/>
            <p:nvPr/>
          </p:nvSpPr>
          <p:spPr>
            <a:xfrm>
              <a:off x="1159098" y="1608143"/>
              <a:ext cx="2404056" cy="1678737"/>
            </a:xfrm>
            <a:prstGeom prst="rect">
              <a:avLst/>
            </a:prstGeom>
            <a:solidFill>
              <a:srgbClr val="FA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21" name="Image 20" descr="Une image contenant texte, capture d’écran, Rectangle, conception&#10;&#10;Le contenu généré par l’IA peut être incorrect.">
              <a:extLst>
                <a:ext uri="{FF2B5EF4-FFF2-40B4-BE49-F238E27FC236}">
                  <a16:creationId xmlns:a16="http://schemas.microsoft.com/office/drawing/2014/main" id="{32F8722D-0C30-3115-8F8A-00C2FDCD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2552" y="1576318"/>
              <a:ext cx="1606314" cy="1686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55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your company?</a:t>
            </a:r>
            <a:br>
              <a:rPr lang="en">
                <a:latin typeface="Montserrat"/>
              </a:rPr>
            </a:br>
            <a:endParaRPr lang="en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 algn="l" rt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D5BA-1B74-3B82-C9A0-9AA1B8E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26803F-74CB-CD6A-3ABE-380B9DF53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Benefits for your company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357F8E1-40E7-DFC4-AF90-A67D2FCB3DD4}"/>
              </a:ext>
            </a:extLst>
          </p:cNvPr>
          <p:cNvGrpSpPr/>
          <p:nvPr/>
        </p:nvGrpSpPr>
        <p:grpSpPr>
          <a:xfrm>
            <a:off x="1161560" y="1639310"/>
            <a:ext cx="5098633" cy="1291587"/>
            <a:chOff x="674146" y="1623682"/>
            <a:chExt cx="5098633" cy="1291587"/>
          </a:xfrm>
          <a:solidFill>
            <a:srgbClr val="D9F2D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674146" y="1623682"/>
              <a:ext cx="5098633" cy="126724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47458" y="1844148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You're meeting employee expectations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16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24712" y="2084272"/>
              <a:ext cx="4291474" cy="830997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64%*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of unsolicited employees say they would accept to receive a digital version of their payslip if their employer asked them to.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212319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BA87F2B-D852-111D-78EA-E4E5B81E550A}"/>
              </a:ext>
            </a:extLst>
          </p:cNvPr>
          <p:cNvGrpSpPr/>
          <p:nvPr/>
        </p:nvGrpSpPr>
        <p:grpSpPr>
          <a:xfrm>
            <a:off x="6358008" y="1658479"/>
            <a:ext cx="4775573" cy="1248086"/>
            <a:chOff x="673072" y="2802909"/>
            <a:chExt cx="4775573" cy="1248086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C9C80A-766A-606D-E06B-89D57D5DB47C}"/>
                </a:ext>
              </a:extLst>
            </p:cNvPr>
            <p:cNvSpPr/>
            <p:nvPr/>
          </p:nvSpPr>
          <p:spPr>
            <a:xfrm>
              <a:off x="673072" y="2802909"/>
              <a:ext cx="4775573" cy="124808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9" name="ZoneTexte 26">
              <a:extLst>
                <a:ext uri="{FF2B5EF4-FFF2-40B4-BE49-F238E27FC236}">
                  <a16:creationId xmlns:a16="http://schemas.microsoft.com/office/drawing/2014/main" id="{46201096-8C55-A2C7-9C9A-0F3182834DDF}"/>
                </a:ext>
              </a:extLst>
            </p:cNvPr>
            <p:cNvSpPr txBox="1"/>
            <p:nvPr/>
          </p:nvSpPr>
          <p:spPr>
            <a:xfrm>
              <a:off x="1373532" y="2998521"/>
              <a:ext cx="3493806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benefit from a secure solution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id="{C4F13B53-2AE3-0F94-A3D2-25A6FADAEED2}"/>
                </a:ext>
              </a:extLst>
            </p:cNvPr>
            <p:cNvSpPr txBox="1"/>
            <p:nvPr/>
          </p:nvSpPr>
          <p:spPr>
            <a:xfrm>
              <a:off x="1373532" y="3244331"/>
              <a:ext cx="4029893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 is a long-term offering from La Poste and is certified as a digital safe.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FB744A-2D8A-72AB-E7E9-334D21B90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688" y="315246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350D41-F1F1-4A2F-4492-5E9DBBE35185}"/>
              </a:ext>
            </a:extLst>
          </p:cNvPr>
          <p:cNvGrpSpPr/>
          <p:nvPr/>
        </p:nvGrpSpPr>
        <p:grpSpPr>
          <a:xfrm>
            <a:off x="1137740" y="4223119"/>
            <a:ext cx="10092514" cy="1031996"/>
            <a:chOff x="673072" y="2990565"/>
            <a:chExt cx="10092514" cy="1031996"/>
          </a:xfrm>
          <a:solidFill>
            <a:srgbClr val="D9F2D0"/>
          </a:solidFill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9185810-BB39-CD90-9285-CAC635FCBB51}"/>
                </a:ext>
              </a:extLst>
            </p:cNvPr>
            <p:cNvSpPr/>
            <p:nvPr/>
          </p:nvSpPr>
          <p:spPr>
            <a:xfrm>
              <a:off x="673072" y="2990565"/>
              <a:ext cx="10092514" cy="103199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id="{9B755C34-77B9-FB91-EBA2-D383D246F0AD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ensure document distribution 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25" name="ZoneTexte 26">
              <a:extLst>
                <a:ext uri="{FF2B5EF4-FFF2-40B4-BE49-F238E27FC236}">
                  <a16:creationId xmlns:a16="http://schemas.microsoft.com/office/drawing/2014/main" id="{CC9D515A-FEA4-E45F-DD7B-774B67A4DE33}"/>
                </a:ext>
              </a:extLst>
            </p:cNvPr>
            <p:cNvSpPr txBox="1"/>
            <p:nvPr/>
          </p:nvSpPr>
          <p:spPr>
            <a:xfrm>
              <a:off x="1424711" y="3403555"/>
              <a:ext cx="9159178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a 100% guarantee that your documents will be delivered to the right recipient, and you'll have proof of delivery.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67D039A-3F15-DA1B-8105-CEEA35B0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67040DD-449E-9D9C-063F-82C7BB6AC7B0}"/>
              </a:ext>
            </a:extLst>
          </p:cNvPr>
          <p:cNvGrpSpPr/>
          <p:nvPr/>
        </p:nvGrpSpPr>
        <p:grpSpPr>
          <a:xfrm>
            <a:off x="1137739" y="3045998"/>
            <a:ext cx="5122453" cy="1043369"/>
            <a:chOff x="673072" y="3024684"/>
            <a:chExt cx="5122453" cy="1043369"/>
          </a:xfrm>
          <a:solidFill>
            <a:srgbClr val="D9F2D0"/>
          </a:solidFill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61A3F0F-1DF5-5592-ACD6-D14CA74473E5}"/>
                </a:ext>
              </a:extLst>
            </p:cNvPr>
            <p:cNvSpPr/>
            <p:nvPr/>
          </p:nvSpPr>
          <p:spPr>
            <a:xfrm>
              <a:off x="673072" y="3024684"/>
              <a:ext cx="5122453" cy="104336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45" name="ZoneTexte 26">
              <a:extLst>
                <a:ext uri="{FF2B5EF4-FFF2-40B4-BE49-F238E27FC236}">
                  <a16:creationId xmlns:a16="http://schemas.microsoft.com/office/drawing/2014/main" id="{EF7C1742-D95E-92D1-354B-194139D34BC6}"/>
                </a:ext>
              </a:extLst>
            </p:cNvPr>
            <p:cNvSpPr txBox="1"/>
            <p:nvPr/>
          </p:nvSpPr>
          <p:spPr>
            <a:xfrm>
              <a:off x="1419025" y="3157745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Achieve economies of scale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08F1298B-558B-AA1C-3B27-A390D68178E8}"/>
                </a:ext>
              </a:extLst>
            </p:cNvPr>
            <p:cNvSpPr txBox="1"/>
            <p:nvPr/>
          </p:nvSpPr>
          <p:spPr>
            <a:xfrm>
              <a:off x="1419025" y="3403555"/>
              <a:ext cx="4029893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In money and time, compared to costly and time-consuming delivery by mail.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79C1DC7D-AD44-8EE1-F4E5-D948B6AEF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57D3163-3AEE-6A36-1A10-C39B6E203E90}"/>
              </a:ext>
            </a:extLst>
          </p:cNvPr>
          <p:cNvGrpSpPr/>
          <p:nvPr/>
        </p:nvGrpSpPr>
        <p:grpSpPr>
          <a:xfrm>
            <a:off x="6358009" y="3034626"/>
            <a:ext cx="4775573" cy="1054742"/>
            <a:chOff x="667386" y="2962132"/>
            <a:chExt cx="4775573" cy="1054742"/>
          </a:xfrm>
          <a:solidFill>
            <a:srgbClr val="D9F2D0"/>
          </a:solidFill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068CE36-3BA9-6EDF-9D7A-590ACA431C39}"/>
                </a:ext>
              </a:extLst>
            </p:cNvPr>
            <p:cNvSpPr/>
            <p:nvPr/>
          </p:nvSpPr>
          <p:spPr>
            <a:xfrm>
              <a:off x="667386" y="2962132"/>
              <a:ext cx="4775573" cy="105474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2" name="ZoneTexte 26">
              <a:extLst>
                <a:ext uri="{FF2B5EF4-FFF2-40B4-BE49-F238E27FC236}">
                  <a16:creationId xmlns:a16="http://schemas.microsoft.com/office/drawing/2014/main" id="{A1381797-4BB6-3D0B-C253-9CC9896908C3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guarantee legal compliance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CD240219-A464-B705-74F8-6CED667D60B7}"/>
                </a:ext>
              </a:extLst>
            </p:cNvPr>
            <p:cNvSpPr txBox="1"/>
            <p:nvPr/>
          </p:nvSpPr>
          <p:spPr>
            <a:xfrm>
              <a:off x="1424711" y="3403555"/>
              <a:ext cx="3904790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archiving with probative value for a period that complies with legislation.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AF812D0-EEBE-850A-564D-9A2E499C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27" y="3260506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96F24E-8EB7-9553-A4F3-0F8653AE1B46}"/>
              </a:ext>
            </a:extLst>
          </p:cNvPr>
          <p:cNvSpPr/>
          <p:nvPr/>
        </p:nvSpPr>
        <p:spPr>
          <a:xfrm>
            <a:off x="404570" y="6520156"/>
            <a:ext cx="4204597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050" b="0" i="1" u="none" baseline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*Source: Opinion Way for Digiposte - 2024</a:t>
            </a:r>
          </a:p>
        </p:txBody>
      </p:sp>
    </p:spTree>
    <p:extLst>
      <p:ext uri="{BB962C8B-B14F-4D97-AF65-F5344CB8AC3E}">
        <p14:creationId xmlns:p14="http://schemas.microsoft.com/office/powerpoint/2010/main" val="350189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F93208A-79FB-AAB4-E77A-A8B732A7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62925"/>
              </p:ext>
            </p:extLst>
          </p:nvPr>
        </p:nvGraphicFramePr>
        <p:xfrm>
          <a:off x="901521" y="1529366"/>
          <a:ext cx="9849972" cy="4334744"/>
        </p:xfrm>
        <a:graphic>
          <a:graphicData uri="http://schemas.openxmlformats.org/drawingml/2006/table">
            <a:tbl>
              <a:tblPr firstRow="1" bandRow="1"/>
              <a:tblGrid>
                <a:gridCol w="3283324">
                  <a:extLst>
                    <a:ext uri="{9D8B030D-6E8A-4147-A177-3AD203B41FA5}">
                      <a16:colId xmlns:a16="http://schemas.microsoft.com/office/drawing/2014/main" val="3704104484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3088182467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1416007426"/>
                    </a:ext>
                  </a:extLst>
                </a:gridCol>
              </a:tblGrid>
              <a:tr h="8534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tt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Printed payslip</a:t>
                      </a:r>
                      <a:endParaRPr lang="en" sz="1400" b="0" i="0" u="none" strike="noStrike" noProof="0">
                        <a:solidFill>
                          <a:schemeClr val="bg1"/>
                        </a:solidFill>
                        <a:latin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(delivery by post)</a:t>
                      </a:r>
                      <a:endParaRPr lang="en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Digital payslip</a:t>
                      </a:r>
                      <a:endParaRPr lang="en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(delivery by Digiposte) </a:t>
                      </a:r>
                      <a:endParaRPr lang="en"/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A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874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Confidentiality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313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Official and compliant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071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Delivery times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rgbClr val="0A00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4 days on average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rgbClr val="0A00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Same day or next day delivery *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26176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Accessible 24/7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6688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Hosted for life in a secure account 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927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Secure third-party sharing at the click of a button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112408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Access from computer, tablet or smartphone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884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28600" y="4763"/>
            <a:ext cx="11963400" cy="1163637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differences between printed and digital?</a:t>
            </a:r>
            <a:endParaRPr lang="en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055112-F41F-8BA7-EC0B-28BB54CE9046}"/>
              </a:ext>
            </a:extLst>
          </p:cNvPr>
          <p:cNvSpPr txBox="1"/>
          <p:nvPr/>
        </p:nvSpPr>
        <p:spPr>
          <a:xfrm>
            <a:off x="7505113" y="5863975"/>
            <a:ext cx="30433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000" b="0" i="0" u="none" baseline="0">
                <a:solidFill>
                  <a:schemeClr val="bg1"/>
                </a:solidFill>
                <a:highlight>
                  <a:srgbClr val="0272E3"/>
                </a:highlight>
                <a:latin typeface="Montserrat"/>
                <a:ea typeface="Montserrat"/>
                <a:cs typeface="Montserrat"/>
              </a:rPr>
              <a:t>   (*: according to delivery time, SLA: delivery within 8 hours). </a:t>
            </a:r>
            <a:endParaRPr lang="en" sz="1100">
              <a:solidFill>
                <a:schemeClr val="bg1"/>
              </a:solidFill>
              <a:highlight>
                <a:srgbClr val="0272E3"/>
              </a:highlight>
              <a:latin typeface="Montserrat"/>
            </a:endParaRP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081EEA74-FF7C-164F-5800-47C217ECB4C8}"/>
              </a:ext>
            </a:extLst>
          </p:cNvPr>
          <p:cNvSpPr txBox="1"/>
          <p:nvPr/>
        </p:nvSpPr>
        <p:spPr>
          <a:xfrm>
            <a:off x="985158" y="985162"/>
            <a:ext cx="852760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Up to </a:t>
            </a:r>
            <a:r>
              <a:rPr lang="en" b="1" i="0" u="none" baseline="0">
                <a:solidFill>
                  <a:srgbClr val="0A00FF"/>
                </a:solidFill>
                <a:latin typeface="Montserrat"/>
                <a:ea typeface="+mn-lt"/>
                <a:cs typeface="+mn-lt"/>
              </a:rPr>
              <a:t>70% </a:t>
            </a:r>
            <a:r>
              <a:rPr lang="en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savings on each digital delivery</a:t>
            </a:r>
            <a:endParaRPr lang="en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19" name="Image 1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B9ED33EB-87CF-EAE3-B744-9B4BE031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01" y="2285743"/>
            <a:ext cx="590798" cy="620486"/>
          </a:xfrm>
          <a:prstGeom prst="rect">
            <a:avLst/>
          </a:prstGeom>
        </p:spPr>
      </p:pic>
      <p:pic>
        <p:nvPicPr>
          <p:cNvPr id="20" name="Image 1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3EE1605A-E1D2-69DE-AACF-B8CCFB19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03" y="2285603"/>
            <a:ext cx="590798" cy="620486"/>
          </a:xfrm>
          <a:prstGeom prst="rect">
            <a:avLst/>
          </a:prstGeom>
        </p:spPr>
      </p:pic>
      <p:pic>
        <p:nvPicPr>
          <p:cNvPr id="57" name="Image 56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B077F0F-97A6-6C9D-93FC-EE1C531E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4283292"/>
            <a:ext cx="590798" cy="620486"/>
          </a:xfrm>
          <a:prstGeom prst="rect">
            <a:avLst/>
          </a:prstGeom>
        </p:spPr>
      </p:pic>
      <p:pic>
        <p:nvPicPr>
          <p:cNvPr id="58" name="Image 5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D37AFF3A-BDEB-FED0-721D-55BD9BD0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3761794"/>
            <a:ext cx="590798" cy="620486"/>
          </a:xfrm>
          <a:prstGeom prst="rect">
            <a:avLst/>
          </a:prstGeom>
        </p:spPr>
      </p:pic>
      <p:pic>
        <p:nvPicPr>
          <p:cNvPr id="59" name="Image 5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40E04C31-0D75-DA65-79DB-C9E41DAC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5" y="4809038"/>
            <a:ext cx="585710" cy="615120"/>
          </a:xfrm>
          <a:prstGeom prst="rect">
            <a:avLst/>
          </a:prstGeom>
        </p:spPr>
      </p:pic>
      <p:pic>
        <p:nvPicPr>
          <p:cNvPr id="60" name="Image 5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C661F017-B363-8B74-1918-D0E75153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8936478" y="5249275"/>
            <a:ext cx="575533" cy="604388"/>
          </a:xfrm>
          <a:prstGeom prst="rect">
            <a:avLst/>
          </a:prstGeom>
        </p:spPr>
      </p:pic>
      <p:pic>
        <p:nvPicPr>
          <p:cNvPr id="18" name="Image 1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0B834127-C3D8-8C11-E9A7-17C20CBA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34" y="2822362"/>
            <a:ext cx="590798" cy="620486"/>
          </a:xfrm>
          <a:prstGeom prst="rect">
            <a:avLst/>
          </a:prstGeom>
        </p:spPr>
      </p:pic>
      <p:pic>
        <p:nvPicPr>
          <p:cNvPr id="21" name="Image 20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3C8C9BA-EBE3-A394-CAB6-2F75238C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36" y="2822222"/>
            <a:ext cx="590798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731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E8BEB-CE74-4BC7-B718-62B83668107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ad8df82-1668-4a7e-ad3f-c2705312cd54"/>
    <ds:schemaRef ds:uri="http://purl.org/dc/terms/"/>
    <ds:schemaRef ds:uri="http://schemas.microsoft.com/office/infopath/2007/PartnerControls"/>
    <ds:schemaRef ds:uri="89bf91c0-ef08-42b2-8b93-775d4803754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6F0E3-F713-4262-953D-D335BAAD047D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2</TotalTime>
  <Words>1391</Words>
  <Application>Microsoft Office PowerPoint</Application>
  <PresentationFormat>Grand écran</PresentationFormat>
  <Paragraphs>181</Paragraphs>
  <Slides>19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Improve your employees' experience by depositing your payslips in Digiposte</vt:lpstr>
      <vt:lpstr>Your employees' payslips in Digiposte</vt:lpstr>
      <vt:lpstr>What are the advantages of Digiposte?</vt:lpstr>
      <vt:lpstr>Original documents deposited</vt:lpstr>
      <vt:lpstr>Présentation PowerPoint</vt:lpstr>
      <vt:lpstr>A simple process for retrieving payslips</vt:lpstr>
      <vt:lpstr>What are the benefits for your company? </vt:lpstr>
      <vt:lpstr>Benefits for your company</vt:lpstr>
      <vt:lpstr>What are the differences between printed and digital?</vt:lpstr>
      <vt:lpstr>What are the benefits for your employees? </vt:lpstr>
      <vt:lpstr>A digital space to make administrative procedures easier </vt:lpstr>
      <vt:lpstr>Digiposte, more than just payslips! </vt:lpstr>
      <vt:lpstr>Automatic document reception</vt:lpstr>
      <vt:lpstr>Présentation PowerPoint</vt:lpstr>
      <vt:lpstr>Support throughout your project  </vt:lpstr>
      <vt:lpstr>How can you support your employees?</vt:lpstr>
      <vt:lpstr>Details of the support package for your employees </vt:lpstr>
      <vt:lpstr>Taking support for your employees a step further </vt:lpstr>
      <vt:lpstr>What support do you need as an employer?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Améliorez l’expérience de vos salariés avec le dépôt de vos bulletins de paie dans Digiposte</dc:title>
  <dc:creator/>
  <cp:lastModifiedBy>DAS-NEVES Kelly</cp:lastModifiedBy>
  <cp:revision>102</cp:revision>
  <dcterms:created xsi:type="dcterms:W3CDTF">2025-03-31T08:25:35Z</dcterms:created>
  <dcterms:modified xsi:type="dcterms:W3CDTF">2025-09-05T09:08:19Z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